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67" r:id="rId3"/>
    <p:sldId id="277" r:id="rId4"/>
    <p:sldId id="270" r:id="rId5"/>
    <p:sldId id="258" r:id="rId6"/>
    <p:sldId id="259" r:id="rId7"/>
    <p:sldId id="260" r:id="rId8"/>
    <p:sldId id="268" r:id="rId9"/>
    <p:sldId id="279" r:id="rId10"/>
    <p:sldId id="261" r:id="rId11"/>
    <p:sldId id="262" r:id="rId12"/>
    <p:sldId id="263" r:id="rId13"/>
    <p:sldId id="264" r:id="rId14"/>
    <p:sldId id="265" r:id="rId15"/>
    <p:sldId id="269" r:id="rId16"/>
    <p:sldId id="272" r:id="rId17"/>
    <p:sldId id="273" r:id="rId18"/>
    <p:sldId id="274" r:id="rId19"/>
    <p:sldId id="275" r:id="rId20"/>
    <p:sldId id="276"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19" autoAdjust="0"/>
    <p:restoredTop sz="94660"/>
  </p:normalViewPr>
  <p:slideViewPr>
    <p:cSldViewPr>
      <p:cViewPr varScale="1">
        <p:scale>
          <a:sx n="72" d="100"/>
          <a:sy n="72"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u.com\data\UserData\UsersBER02\saundjm\My%20Documents\Winter%20Energy%20Issues\Rate%20Comparisons%203%20Stat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nu.com\data\UserData\UsersBER02\saundjm\My%20Documents\Winter%20Energy%20Issues\Kebernick%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503887530591124E-2"/>
          <c:y val="1.8546873333393145E-2"/>
          <c:w val="0.88754633548005857"/>
          <c:h val="0.85038044740575047"/>
        </c:manualLayout>
      </c:layout>
      <c:barChart>
        <c:barDir val="col"/>
        <c:grouping val="clustered"/>
        <c:varyColors val="0"/>
        <c:ser>
          <c:idx val="0"/>
          <c:order val="0"/>
          <c:invertIfNegative val="0"/>
          <c:dPt>
            <c:idx val="0"/>
            <c:invertIfNegative val="0"/>
            <c:bubble3D val="0"/>
            <c:spPr>
              <a:solidFill>
                <a:schemeClr val="accent1">
                  <a:lumMod val="60000"/>
                  <a:lumOff val="40000"/>
                </a:schemeClr>
              </a:solidFill>
              <a:ln>
                <a:solidFill>
                  <a:schemeClr val="accent1">
                    <a:lumMod val="40000"/>
                    <a:lumOff val="60000"/>
                  </a:schemeClr>
                </a:solidFill>
              </a:ln>
            </c:spPr>
            <c:extLst>
              <c:ext xmlns:c16="http://schemas.microsoft.com/office/drawing/2014/chart" uri="{C3380CC4-5D6E-409C-BE32-E72D297353CC}">
                <c16:uniqueId val="{00000001-498B-47D3-8CF1-31A86F7E6097}"/>
              </c:ext>
            </c:extLst>
          </c:dPt>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3-498B-47D3-8CF1-31A86F7E6097}"/>
              </c:ext>
            </c:extLst>
          </c:dPt>
          <c:dPt>
            <c:idx val="2"/>
            <c:invertIfNegative val="0"/>
            <c:bubble3D val="0"/>
            <c:spPr>
              <a:solidFill>
                <a:schemeClr val="accent6">
                  <a:lumMod val="60000"/>
                  <a:lumOff val="40000"/>
                </a:schemeClr>
              </a:solidFill>
            </c:spPr>
            <c:extLst>
              <c:ext xmlns:c16="http://schemas.microsoft.com/office/drawing/2014/chart" uri="{C3380CC4-5D6E-409C-BE32-E72D297353CC}">
                <c16:uniqueId val="{00000005-498B-47D3-8CF1-31A86F7E6097}"/>
              </c:ext>
            </c:extLst>
          </c:dPt>
          <c:dPt>
            <c:idx val="3"/>
            <c:invertIfNegative val="0"/>
            <c:bubble3D val="0"/>
            <c:spPr>
              <a:solidFill>
                <a:schemeClr val="accent6">
                  <a:lumMod val="60000"/>
                  <a:lumOff val="40000"/>
                </a:schemeClr>
              </a:solidFill>
            </c:spPr>
            <c:extLst>
              <c:ext xmlns:c16="http://schemas.microsoft.com/office/drawing/2014/chart" uri="{C3380CC4-5D6E-409C-BE32-E72D297353CC}">
                <c16:uniqueId val="{00000007-498B-47D3-8CF1-31A86F7E6097}"/>
              </c:ext>
            </c:extLst>
          </c:dPt>
          <c:dPt>
            <c:idx val="4"/>
            <c:invertIfNegative val="0"/>
            <c:bubble3D val="0"/>
            <c:spPr>
              <a:solidFill>
                <a:schemeClr val="accent6">
                  <a:lumMod val="60000"/>
                  <a:lumOff val="40000"/>
                </a:schemeClr>
              </a:solidFill>
            </c:spPr>
            <c:extLst>
              <c:ext xmlns:c16="http://schemas.microsoft.com/office/drawing/2014/chart" uri="{C3380CC4-5D6E-409C-BE32-E72D297353CC}">
                <c16:uniqueId val="{00000009-498B-47D3-8CF1-31A86F7E6097}"/>
              </c:ext>
            </c:extLst>
          </c:dPt>
          <c:dPt>
            <c:idx val="5"/>
            <c:invertIfNegative val="0"/>
            <c:bubble3D val="0"/>
            <c:spPr>
              <a:solidFill>
                <a:schemeClr val="accent6">
                  <a:lumMod val="60000"/>
                  <a:lumOff val="40000"/>
                </a:schemeClr>
              </a:solidFill>
            </c:spPr>
            <c:extLst>
              <c:ext xmlns:c16="http://schemas.microsoft.com/office/drawing/2014/chart" uri="{C3380CC4-5D6E-409C-BE32-E72D297353CC}">
                <c16:uniqueId val="{0000000B-498B-47D3-8CF1-31A86F7E6097}"/>
              </c:ext>
            </c:extLst>
          </c:dPt>
          <c:dPt>
            <c:idx val="6"/>
            <c:invertIfNegative val="0"/>
            <c:bubble3D val="0"/>
            <c:spPr>
              <a:solidFill>
                <a:schemeClr val="accent3">
                  <a:lumMod val="60000"/>
                  <a:lumOff val="40000"/>
                </a:schemeClr>
              </a:solidFill>
            </c:spPr>
            <c:extLst>
              <c:ext xmlns:c16="http://schemas.microsoft.com/office/drawing/2014/chart" uri="{C3380CC4-5D6E-409C-BE32-E72D297353CC}">
                <c16:uniqueId val="{0000000D-498B-47D3-8CF1-31A86F7E6097}"/>
              </c:ext>
            </c:extLst>
          </c:dPt>
          <c:dPt>
            <c:idx val="7"/>
            <c:invertIfNegative val="0"/>
            <c:bubble3D val="0"/>
            <c:spPr>
              <a:solidFill>
                <a:schemeClr val="accent3">
                  <a:lumMod val="60000"/>
                  <a:lumOff val="40000"/>
                </a:schemeClr>
              </a:solidFill>
            </c:spPr>
            <c:extLst>
              <c:ext xmlns:c16="http://schemas.microsoft.com/office/drawing/2014/chart" uri="{C3380CC4-5D6E-409C-BE32-E72D297353CC}">
                <c16:uniqueId val="{0000000F-498B-47D3-8CF1-31A86F7E6097}"/>
              </c:ext>
            </c:extLst>
          </c:dPt>
          <c:dPt>
            <c:idx val="8"/>
            <c:invertIfNegative val="0"/>
            <c:bubble3D val="0"/>
            <c:spPr>
              <a:solidFill>
                <a:schemeClr val="accent3">
                  <a:lumMod val="60000"/>
                  <a:lumOff val="40000"/>
                </a:schemeClr>
              </a:solidFill>
            </c:spPr>
            <c:extLst>
              <c:ext xmlns:c16="http://schemas.microsoft.com/office/drawing/2014/chart" uri="{C3380CC4-5D6E-409C-BE32-E72D297353CC}">
                <c16:uniqueId val="{00000011-498B-47D3-8CF1-31A86F7E6097}"/>
              </c:ext>
            </c:extLst>
          </c:dPt>
          <c:dPt>
            <c:idx val="9"/>
            <c:invertIfNegative val="0"/>
            <c:bubble3D val="0"/>
            <c:spPr>
              <a:solidFill>
                <a:schemeClr val="accent3">
                  <a:lumMod val="60000"/>
                  <a:lumOff val="40000"/>
                </a:schemeClr>
              </a:solidFill>
            </c:spPr>
            <c:extLst>
              <c:ext xmlns:c16="http://schemas.microsoft.com/office/drawing/2014/chart" uri="{C3380CC4-5D6E-409C-BE32-E72D297353CC}">
                <c16:uniqueId val="{00000013-498B-47D3-8CF1-31A86F7E6097}"/>
              </c:ext>
            </c:extLst>
          </c:dPt>
          <c:cat>
            <c:strRef>
              <c:f>Sheet1!$A$5:$A$14</c:f>
              <c:strCache>
                <c:ptCount val="10"/>
                <c:pt idx="0">
                  <c:v>CL&amp;P</c:v>
                </c:pt>
                <c:pt idx="1">
                  <c:v>UI</c:v>
                </c:pt>
                <c:pt idx="2">
                  <c:v>NSTAR</c:v>
                </c:pt>
                <c:pt idx="3">
                  <c:v>WMECO</c:v>
                </c:pt>
                <c:pt idx="4">
                  <c:v>National Grid</c:v>
                </c:pt>
                <c:pt idx="5">
                  <c:v>Fitchburg</c:v>
                </c:pt>
                <c:pt idx="6">
                  <c:v>PSNH</c:v>
                </c:pt>
                <c:pt idx="7">
                  <c:v>Unitil</c:v>
                </c:pt>
                <c:pt idx="8">
                  <c:v>Liberty</c:v>
                </c:pt>
                <c:pt idx="9">
                  <c:v>NH Elec Coop</c:v>
                </c:pt>
              </c:strCache>
            </c:strRef>
          </c:cat>
          <c:val>
            <c:numRef>
              <c:f>Sheet1!$B$5:$B$14</c:f>
              <c:numCache>
                <c:formatCode>_("$"* #,##0.000_);_("$"* \(#,##0.000\);_("$"* "-"??_);_(@_)</c:formatCode>
                <c:ptCount val="10"/>
                <c:pt idx="0">
                  <c:v>9.9000000000000005E-2</c:v>
                </c:pt>
                <c:pt idx="1">
                  <c:v>8.6999999999999994E-2</c:v>
                </c:pt>
                <c:pt idx="2" formatCode="_(&quot;$&quot;* #,##0.00_);_(&quot;$&quot;* \(#,##0.00\);_(&quot;$&quot;* &quot;-&quot;??_);_(@_)">
                  <c:v>9.4E-2</c:v>
                </c:pt>
                <c:pt idx="3" formatCode="_(&quot;$&quot;* #,##0.00_);_(&quot;$&quot;* \(#,##0.00\);_(&quot;$&quot;* &quot;-&quot;??_);_(@_)">
                  <c:v>8.7999999999999995E-2</c:v>
                </c:pt>
                <c:pt idx="4" formatCode="_(&quot;$&quot;* #,##0.00_);_(&quot;$&quot;* \(#,##0.00\);_(&quot;$&quot;* &quot;-&quot;??_);_(@_)">
                  <c:v>8.3000000000000004E-2</c:v>
                </c:pt>
                <c:pt idx="5" formatCode="_(&quot;$&quot;* #,##0.00_);_(&quot;$&quot;* \(#,##0.00\);_(&quot;$&quot;* &quot;-&quot;??_);_(@_)">
                  <c:v>8.5000000000000006E-2</c:v>
                </c:pt>
                <c:pt idx="6" formatCode="_(&quot;$&quot;* #,##0.00_);_(&quot;$&quot;* \(#,##0.00\);_(&quot;$&quot;* &quot;-&quot;??_);_(@_)">
                  <c:v>9.9000000000000005E-2</c:v>
                </c:pt>
                <c:pt idx="7" formatCode="_(&quot;$&quot;* #,##0.00_);_(&quot;$&quot;* \(#,##0.00\);_(&quot;$&quot;* &quot;-&quot;??_);_(@_)">
                  <c:v>8.4000000000000005E-2</c:v>
                </c:pt>
                <c:pt idx="8" formatCode="_(&quot;$&quot;* #,##0.00_);_(&quot;$&quot;* \(#,##0.00\);_(&quot;$&quot;* &quot;-&quot;??_);_(@_)">
                  <c:v>7.6999999999999999E-2</c:v>
                </c:pt>
                <c:pt idx="9" formatCode="_(&quot;$&quot;* #,##0.00_);_(&quot;$&quot;* \(#,##0.00\);_(&quot;$&quot;* &quot;-&quot;??_);_(@_)">
                  <c:v>0.09</c:v>
                </c:pt>
              </c:numCache>
            </c:numRef>
          </c:val>
          <c:extLst>
            <c:ext xmlns:c16="http://schemas.microsoft.com/office/drawing/2014/chart" uri="{C3380CC4-5D6E-409C-BE32-E72D297353CC}">
              <c16:uniqueId val="{00000014-498B-47D3-8CF1-31A86F7E6097}"/>
            </c:ext>
          </c:extLst>
        </c:ser>
        <c:ser>
          <c:idx val="1"/>
          <c:order val="1"/>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16-498B-47D3-8CF1-31A86F7E6097}"/>
              </c:ext>
            </c:extLst>
          </c:dPt>
          <c:dPt>
            <c:idx val="1"/>
            <c:invertIfNegative val="0"/>
            <c:bubble3D val="0"/>
            <c:spPr>
              <a:solidFill>
                <a:schemeClr val="tx2">
                  <a:lumMod val="75000"/>
                </a:schemeClr>
              </a:solidFill>
            </c:spPr>
            <c:extLst>
              <c:ext xmlns:c16="http://schemas.microsoft.com/office/drawing/2014/chart" uri="{C3380CC4-5D6E-409C-BE32-E72D297353CC}">
                <c16:uniqueId val="{00000018-498B-47D3-8CF1-31A86F7E6097}"/>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1A-498B-47D3-8CF1-31A86F7E6097}"/>
              </c:ext>
            </c:extLst>
          </c:dPt>
          <c:dPt>
            <c:idx val="3"/>
            <c:invertIfNegative val="0"/>
            <c:bubble3D val="0"/>
            <c:spPr>
              <a:solidFill>
                <a:schemeClr val="accent6">
                  <a:lumMod val="75000"/>
                </a:schemeClr>
              </a:solidFill>
            </c:spPr>
            <c:extLst>
              <c:ext xmlns:c16="http://schemas.microsoft.com/office/drawing/2014/chart" uri="{C3380CC4-5D6E-409C-BE32-E72D297353CC}">
                <c16:uniqueId val="{0000001C-498B-47D3-8CF1-31A86F7E6097}"/>
              </c:ext>
            </c:extLst>
          </c:dPt>
          <c:dPt>
            <c:idx val="4"/>
            <c:invertIfNegative val="0"/>
            <c:bubble3D val="0"/>
            <c:spPr>
              <a:solidFill>
                <a:schemeClr val="accent6">
                  <a:lumMod val="75000"/>
                </a:schemeClr>
              </a:solidFill>
            </c:spPr>
            <c:extLst>
              <c:ext xmlns:c16="http://schemas.microsoft.com/office/drawing/2014/chart" uri="{C3380CC4-5D6E-409C-BE32-E72D297353CC}">
                <c16:uniqueId val="{0000001E-498B-47D3-8CF1-31A86F7E6097}"/>
              </c:ext>
            </c:extLst>
          </c:dPt>
          <c:dPt>
            <c:idx val="5"/>
            <c:invertIfNegative val="0"/>
            <c:bubble3D val="0"/>
            <c:spPr>
              <a:solidFill>
                <a:schemeClr val="accent6">
                  <a:lumMod val="75000"/>
                </a:schemeClr>
              </a:solidFill>
            </c:spPr>
            <c:extLst>
              <c:ext xmlns:c16="http://schemas.microsoft.com/office/drawing/2014/chart" uri="{C3380CC4-5D6E-409C-BE32-E72D297353CC}">
                <c16:uniqueId val="{00000020-498B-47D3-8CF1-31A86F7E6097}"/>
              </c:ext>
            </c:extLst>
          </c:dPt>
          <c:dPt>
            <c:idx val="6"/>
            <c:invertIfNegative val="0"/>
            <c:bubble3D val="0"/>
            <c:spPr>
              <a:solidFill>
                <a:schemeClr val="accent3">
                  <a:lumMod val="75000"/>
                </a:schemeClr>
              </a:solidFill>
            </c:spPr>
            <c:extLst>
              <c:ext xmlns:c16="http://schemas.microsoft.com/office/drawing/2014/chart" uri="{C3380CC4-5D6E-409C-BE32-E72D297353CC}">
                <c16:uniqueId val="{00000022-498B-47D3-8CF1-31A86F7E6097}"/>
              </c:ext>
            </c:extLst>
          </c:dPt>
          <c:dPt>
            <c:idx val="7"/>
            <c:invertIfNegative val="0"/>
            <c:bubble3D val="0"/>
            <c:spPr>
              <a:solidFill>
                <a:schemeClr val="accent3">
                  <a:lumMod val="75000"/>
                </a:schemeClr>
              </a:solidFill>
            </c:spPr>
            <c:extLst>
              <c:ext xmlns:c16="http://schemas.microsoft.com/office/drawing/2014/chart" uri="{C3380CC4-5D6E-409C-BE32-E72D297353CC}">
                <c16:uniqueId val="{00000024-498B-47D3-8CF1-31A86F7E6097}"/>
              </c:ext>
            </c:extLst>
          </c:dPt>
          <c:dPt>
            <c:idx val="8"/>
            <c:invertIfNegative val="0"/>
            <c:bubble3D val="0"/>
            <c:spPr>
              <a:solidFill>
                <a:schemeClr val="accent3">
                  <a:lumMod val="75000"/>
                </a:schemeClr>
              </a:solidFill>
            </c:spPr>
            <c:extLst>
              <c:ext xmlns:c16="http://schemas.microsoft.com/office/drawing/2014/chart" uri="{C3380CC4-5D6E-409C-BE32-E72D297353CC}">
                <c16:uniqueId val="{00000026-498B-47D3-8CF1-31A86F7E6097}"/>
              </c:ext>
            </c:extLst>
          </c:dPt>
          <c:dPt>
            <c:idx val="9"/>
            <c:invertIfNegative val="0"/>
            <c:bubble3D val="0"/>
            <c:spPr>
              <a:solidFill>
                <a:schemeClr val="accent3">
                  <a:lumMod val="75000"/>
                </a:schemeClr>
              </a:solidFill>
            </c:spPr>
            <c:extLst>
              <c:ext xmlns:c16="http://schemas.microsoft.com/office/drawing/2014/chart" uri="{C3380CC4-5D6E-409C-BE32-E72D297353CC}">
                <c16:uniqueId val="{00000028-498B-47D3-8CF1-31A86F7E6097}"/>
              </c:ext>
            </c:extLst>
          </c:dPt>
          <c:cat>
            <c:strRef>
              <c:f>Sheet1!$A$5:$A$14</c:f>
              <c:strCache>
                <c:ptCount val="10"/>
                <c:pt idx="0">
                  <c:v>CL&amp;P</c:v>
                </c:pt>
                <c:pt idx="1">
                  <c:v>UI</c:v>
                </c:pt>
                <c:pt idx="2">
                  <c:v>NSTAR</c:v>
                </c:pt>
                <c:pt idx="3">
                  <c:v>WMECO</c:v>
                </c:pt>
                <c:pt idx="4">
                  <c:v>National Grid</c:v>
                </c:pt>
                <c:pt idx="5">
                  <c:v>Fitchburg</c:v>
                </c:pt>
                <c:pt idx="6">
                  <c:v>PSNH</c:v>
                </c:pt>
                <c:pt idx="7">
                  <c:v>Unitil</c:v>
                </c:pt>
                <c:pt idx="8">
                  <c:v>Liberty</c:v>
                </c:pt>
                <c:pt idx="9">
                  <c:v>NH Elec Coop</c:v>
                </c:pt>
              </c:strCache>
            </c:strRef>
          </c:cat>
          <c:val>
            <c:numRef>
              <c:f>Sheet1!$C$5:$C$14</c:f>
              <c:numCache>
                <c:formatCode>_("$"* #,##0.000_);_("$"* \(#,##0.000\);_("$"* "-"??_);_(@_)</c:formatCode>
                <c:ptCount val="10"/>
                <c:pt idx="0">
                  <c:v>0.125</c:v>
                </c:pt>
                <c:pt idx="1">
                  <c:v>0.13300000000000001</c:v>
                </c:pt>
                <c:pt idx="2" formatCode="_(&quot;$&quot;* #,##0.00_);_(&quot;$&quot;* \(#,##0.00\);_(&quot;$&quot;* &quot;-&quot;??_);_(@_)">
                  <c:v>0.15</c:v>
                </c:pt>
                <c:pt idx="3" formatCode="_(&quot;$&quot;* #,##0.00_);_(&quot;$&quot;* \(#,##0.00\);_(&quot;$&quot;* &quot;-&quot;??_);_(@_)">
                  <c:v>0.14000000000000001</c:v>
                </c:pt>
                <c:pt idx="4" formatCode="_(&quot;$&quot;* #,##0.00_);_(&quot;$&quot;* \(#,##0.00\);_(&quot;$&quot;* &quot;-&quot;??_);_(@_)">
                  <c:v>0.16200000000000001</c:v>
                </c:pt>
                <c:pt idx="5" formatCode="_(&quot;$&quot;* #,##0.00_);_(&quot;$&quot;* \(#,##0.00\);_(&quot;$&quot;* &quot;-&quot;??_);_(@_)">
                  <c:v>0.14099999999999999</c:v>
                </c:pt>
                <c:pt idx="6" formatCode="_(&quot;$&quot;* #,##0.0000_);_(&quot;$&quot;* \(#,##0.0000\);_(&quot;$&quot;* &quot;-&quot;??_);_(@_)">
                  <c:v>9.9000000000000005E-2</c:v>
                </c:pt>
                <c:pt idx="7" formatCode="_(&quot;$&quot;* #,##0.0000_);_(&quot;$&quot;* \(#,##0.0000\);_(&quot;$&quot;* &quot;-&quot;??_);_(@_)">
                  <c:v>0.155</c:v>
                </c:pt>
                <c:pt idx="8" formatCode="_(&quot;$&quot;* #,##0.0000_);_(&quot;$&quot;* \(#,##0.0000\);_(&quot;$&quot;* &quot;-&quot;??_);_(@_)">
                  <c:v>0.155</c:v>
                </c:pt>
                <c:pt idx="9" formatCode="_(&quot;$&quot;* #,##0.0000_);_(&quot;$&quot;* \(#,##0.0000\);_(&quot;$&quot;* &quot;-&quot;??_);_(@_)">
                  <c:v>0.11600000000000001</c:v>
                </c:pt>
              </c:numCache>
            </c:numRef>
          </c:val>
          <c:extLst>
            <c:ext xmlns:c16="http://schemas.microsoft.com/office/drawing/2014/chart" uri="{C3380CC4-5D6E-409C-BE32-E72D297353CC}">
              <c16:uniqueId val="{00000029-498B-47D3-8CF1-31A86F7E6097}"/>
            </c:ext>
          </c:extLst>
        </c:ser>
        <c:dLbls>
          <c:showLegendKey val="0"/>
          <c:showVal val="0"/>
          <c:showCatName val="0"/>
          <c:showSerName val="0"/>
          <c:showPercent val="0"/>
          <c:showBubbleSize val="0"/>
        </c:dLbls>
        <c:gapWidth val="150"/>
        <c:axId val="184079872"/>
        <c:axId val="184081408"/>
      </c:barChart>
      <c:catAx>
        <c:axId val="184079872"/>
        <c:scaling>
          <c:orientation val="minMax"/>
        </c:scaling>
        <c:delete val="0"/>
        <c:axPos val="b"/>
        <c:numFmt formatCode="General" sourceLinked="0"/>
        <c:majorTickMark val="out"/>
        <c:minorTickMark val="none"/>
        <c:tickLblPos val="nextTo"/>
        <c:crossAx val="184081408"/>
        <c:crosses val="autoZero"/>
        <c:auto val="1"/>
        <c:lblAlgn val="ctr"/>
        <c:lblOffset val="100"/>
        <c:noMultiLvlLbl val="0"/>
      </c:catAx>
      <c:valAx>
        <c:axId val="184081408"/>
        <c:scaling>
          <c:orientation val="minMax"/>
        </c:scaling>
        <c:delete val="0"/>
        <c:axPos val="l"/>
        <c:majorGridlines/>
        <c:numFmt formatCode="_(&quot;$&quot;* #,##0.000_);_(&quot;$&quot;* \(#,##0.000\);_(&quot;$&quot;* &quot;-&quot;??_);_(@_)" sourceLinked="1"/>
        <c:majorTickMark val="out"/>
        <c:minorTickMark val="none"/>
        <c:tickLblPos val="nextTo"/>
        <c:crossAx val="1840798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4"/>
            <c:bubble3D val="0"/>
            <c:spPr>
              <a:solidFill>
                <a:schemeClr val="accent6">
                  <a:lumMod val="60000"/>
                  <a:lumOff val="40000"/>
                </a:schemeClr>
              </a:solidFill>
              <a:ln>
                <a:solidFill>
                  <a:schemeClr val="accent6">
                    <a:lumMod val="60000"/>
                    <a:lumOff val="40000"/>
                  </a:schemeClr>
                </a:solidFill>
              </a:ln>
            </c:spPr>
            <c:extLst>
              <c:ext xmlns:c16="http://schemas.microsoft.com/office/drawing/2014/chart" uri="{C3380CC4-5D6E-409C-BE32-E72D297353CC}">
                <c16:uniqueId val="{00000001-37E4-4682-8D7B-0056FE004A71}"/>
              </c:ext>
            </c:extLst>
          </c:dPt>
          <c:dLbls>
            <c:dLbl>
              <c:idx val="0"/>
              <c:layout>
                <c:manualLayout>
                  <c:x val="5.0807826123702333E-3"/>
                  <c:y val="-3.9536050200555083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7E4-4682-8D7B-0056FE004A71}"/>
                </c:ext>
              </c:extLst>
            </c:dLbl>
            <c:dLbl>
              <c:idx val="1"/>
              <c:layout>
                <c:manualLayout>
                  <c:x val="1.0867644227834669E-2"/>
                  <c:y val="-2.183186664095732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7E4-4682-8D7B-0056FE004A71}"/>
                </c:ext>
              </c:extLst>
            </c:dLbl>
            <c:dLbl>
              <c:idx val="2"/>
              <c:layout>
                <c:manualLayout>
                  <c:x val="3.8666187118433594E-2"/>
                  <c:y val="-1.5823022122234721E-2"/>
                </c:manualLayout>
              </c:layout>
              <c:tx>
                <c:rich>
                  <a:bodyPr/>
                  <a:lstStyle/>
                  <a:p>
                    <a:r>
                      <a:rPr lang="en-US" dirty="0"/>
                      <a:t>Combined Public Benefits Charge
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7E4-4682-8D7B-0056FE004A71}"/>
                </c:ext>
              </c:extLst>
            </c:dLbl>
            <c:dLbl>
              <c:idx val="3"/>
              <c:layout>
                <c:manualLayout>
                  <c:x val="2.6130087942942731E-2"/>
                  <c:y val="2.4458602934613039E-2"/>
                </c:manualLayout>
              </c:layout>
              <c:tx>
                <c:rich>
                  <a:bodyPr/>
                  <a:lstStyle/>
                  <a:p>
                    <a:r>
                      <a:rPr lang="en-US" dirty="0"/>
                      <a:t>Federally Mandated Congestion</a:t>
                    </a:r>
                    <a:r>
                      <a:rPr lang="en-US" baseline="0" dirty="0"/>
                      <a:t> Charge</a:t>
                    </a:r>
                    <a:r>
                      <a:rPr lang="en-US" dirty="0"/>
                      <a:t>
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7E4-4682-8D7B-0056FE004A71}"/>
                </c:ext>
              </c:extLst>
            </c:dLbl>
            <c:dLbl>
              <c:idx val="4"/>
              <c:delete val="1"/>
              <c:extLst>
                <c:ext xmlns:c15="http://schemas.microsoft.com/office/drawing/2012/chart" uri="{CE6537A1-D6FC-4f65-9D91-7224C49458BB}"/>
                <c:ext xmlns:c16="http://schemas.microsoft.com/office/drawing/2014/chart" uri="{C3380CC4-5D6E-409C-BE32-E72D297353CC}">
                  <c16:uniqueId val="{00000001-37E4-4682-8D7B-0056FE004A71}"/>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Summary!$A$15:$A$19</c:f>
              <c:strCache>
                <c:ptCount val="5"/>
                <c:pt idx="0">
                  <c:v>Distribution</c:v>
                </c:pt>
                <c:pt idx="1">
                  <c:v>Transmission</c:v>
                </c:pt>
                <c:pt idx="2">
                  <c:v>CPBC</c:v>
                </c:pt>
                <c:pt idx="3">
                  <c:v>FMCC</c:v>
                </c:pt>
                <c:pt idx="4">
                  <c:v>Generation</c:v>
                </c:pt>
              </c:strCache>
            </c:strRef>
          </c:cat>
          <c:val>
            <c:numRef>
              <c:f>Summary!$B$15:$B$19</c:f>
              <c:numCache>
                <c:formatCode>General</c:formatCode>
                <c:ptCount val="5"/>
                <c:pt idx="0">
                  <c:v>0.18920259312948595</c:v>
                </c:pt>
                <c:pt idx="1">
                  <c:v>0.10340825406692471</c:v>
                </c:pt>
                <c:pt idx="2">
                  <c:v>4.6568313217452292E-2</c:v>
                </c:pt>
                <c:pt idx="3">
                  <c:v>3.3859758416510309E-2</c:v>
                </c:pt>
                <c:pt idx="4">
                  <c:v>0.62696108116962679</c:v>
                </c:pt>
              </c:numCache>
            </c:numRef>
          </c:val>
          <c:extLst>
            <c:ext xmlns:c16="http://schemas.microsoft.com/office/drawing/2014/chart" uri="{C3380CC4-5D6E-409C-BE32-E72D297353CC}">
              <c16:uniqueId val="{00000006-37E4-4682-8D7B-0056FE004A71}"/>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6FC2F-97BA-4E55-9ED5-F57269C38C5D}" type="datetimeFigureOut">
              <a:rPr lang="en-US" smtClean="0"/>
              <a:t>5/13/2018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C60B-E911-48F0-8F3F-6BEA32D43D2A}" type="slidenum">
              <a:rPr lang="en-US" smtClean="0"/>
              <a:t>‹#›</a:t>
            </a:fld>
            <a:endParaRPr lang="en-US"/>
          </a:p>
        </p:txBody>
      </p:sp>
    </p:spTree>
    <p:extLst>
      <p:ext uri="{BB962C8B-B14F-4D97-AF65-F5344CB8AC3E}">
        <p14:creationId xmlns:p14="http://schemas.microsoft.com/office/powerpoint/2010/main" val="2092646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5C2DB450-F223-4203-8CC5-72172E860942}" type="slidenum">
              <a:rPr lang="en-US" smtClean="0"/>
              <a:pPr>
                <a:defRPr/>
              </a:pPr>
              <a:t>3</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78695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027" y="8684926"/>
            <a:ext cx="2972421" cy="45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defRPr sz="2000">
                <a:solidFill>
                  <a:srgbClr val="292929"/>
                </a:solidFill>
                <a:latin typeface="Arial" pitchFamily="34" charset="0"/>
                <a:ea typeface="ＭＳ Ｐゴシック" pitchFamily="34" charset="-128"/>
              </a:defRPr>
            </a:lvl1pPr>
            <a:lvl2pPr marL="742950" indent="-285750" defTabSz="931863" eaLnBrk="0" hangingPunct="0">
              <a:defRPr sz="2000">
                <a:solidFill>
                  <a:srgbClr val="292929"/>
                </a:solidFill>
                <a:latin typeface="Arial" pitchFamily="34" charset="0"/>
                <a:ea typeface="ＭＳ Ｐゴシック" pitchFamily="34" charset="-128"/>
              </a:defRPr>
            </a:lvl2pPr>
            <a:lvl3pPr marL="1143000" indent="-228600" defTabSz="931863" eaLnBrk="0" hangingPunct="0">
              <a:defRPr sz="2000">
                <a:solidFill>
                  <a:srgbClr val="292929"/>
                </a:solidFill>
                <a:latin typeface="Arial" pitchFamily="34" charset="0"/>
                <a:ea typeface="ＭＳ Ｐゴシック" pitchFamily="34" charset="-128"/>
              </a:defRPr>
            </a:lvl3pPr>
            <a:lvl4pPr marL="1600200" indent="-228600" defTabSz="931863" eaLnBrk="0" hangingPunct="0">
              <a:defRPr sz="2000">
                <a:solidFill>
                  <a:srgbClr val="292929"/>
                </a:solidFill>
                <a:latin typeface="Arial" pitchFamily="34" charset="0"/>
                <a:ea typeface="ＭＳ Ｐゴシック" pitchFamily="34" charset="-128"/>
              </a:defRPr>
            </a:lvl4pPr>
            <a:lvl5pPr marL="2057400" indent="-228600" defTabSz="931863" eaLnBrk="0" hangingPunct="0">
              <a:defRPr sz="2000">
                <a:solidFill>
                  <a:srgbClr val="292929"/>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algn="r" eaLnBrk="1" hangingPunct="1"/>
            <a:fld id="{E74C6C27-D1FE-4ACD-BBC6-56A610A8C383}" type="slidenum">
              <a:rPr lang="en-US" sz="1200">
                <a:solidFill>
                  <a:schemeClr val="tx1"/>
                </a:solidFill>
                <a:sym typeface="Arial" pitchFamily="34" charset="0"/>
              </a:rPr>
              <a:pPr algn="r" eaLnBrk="1" hangingPunct="1"/>
              <a:t>6</a:t>
            </a:fld>
            <a:endParaRPr lang="en-US" sz="1200">
              <a:solidFill>
                <a:schemeClr val="tx1"/>
              </a:solidFill>
              <a:sym typeface="Arial" pitchFamily="34" charset="0"/>
            </a:endParaRPr>
          </a:p>
        </p:txBody>
      </p:sp>
      <p:sp>
        <p:nvSpPr>
          <p:cNvPr id="24579" name="Slide Image Placeholder 1"/>
          <p:cNvSpPr>
            <a:spLocks noGrp="1" noRot="1" noChangeAspect="1" noTextEdit="1"/>
          </p:cNvSpPr>
          <p:nvPr>
            <p:ph type="sldImg"/>
          </p:nvPr>
        </p:nvSpPr>
        <p:spPr>
          <a:xfrm>
            <a:off x="1143000" y="685800"/>
            <a:ext cx="4572000" cy="3429000"/>
          </a:xfrm>
          <a:ln/>
        </p:spPr>
      </p:sp>
      <p:sp>
        <p:nvSpPr>
          <p:cNvPr id="24580" name="Notes Placeholder 2"/>
          <p:cNvSpPr>
            <a:spLocks noGrp="1"/>
          </p:cNvSpPr>
          <p:nvPr>
            <p:ph type="body" idx="1"/>
          </p:nvPr>
        </p:nvSpPr>
        <p:spPr>
          <a:xfrm>
            <a:off x="686421" y="4344025"/>
            <a:ext cx="5485158" cy="4114488"/>
          </a:xfrm>
          <a:noFill/>
        </p:spPr>
        <p:txBody>
          <a:bodyPr lIns="91430" tIns="45716" rIns="91430" bIns="45716"/>
          <a:lstStyle/>
          <a:p>
            <a:pPr eaLnBrk="1" hangingPunct="1">
              <a:spcBef>
                <a:spcPct val="0"/>
              </a:spcBef>
            </a:pPr>
            <a:endParaRPr lang="en-US">
              <a:latin typeface="Noteworthy Bold"/>
              <a:ea typeface="Noteworthy Bold"/>
              <a:cs typeface="Noteworthy Bo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884027" y="8684926"/>
            <a:ext cx="2972421" cy="4575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5" tIns="45718" rIns="91435" bIns="45718" anchor="b"/>
          <a:lstStyle>
            <a:lvl1pPr defTabSz="931863" eaLnBrk="0" hangingPunct="0">
              <a:spcBef>
                <a:spcPct val="0"/>
              </a:spcBef>
              <a:defRPr>
                <a:solidFill>
                  <a:schemeClr val="tx1"/>
                </a:solidFill>
                <a:latin typeface="Arial" pitchFamily="34" charset="0"/>
              </a:defRPr>
            </a:lvl1pPr>
            <a:lvl2pPr marL="742950" indent="-285750" defTabSz="931863" eaLnBrk="0" hangingPunct="0">
              <a:spcBef>
                <a:spcPct val="0"/>
              </a:spcBef>
              <a:defRPr>
                <a:solidFill>
                  <a:schemeClr val="tx1"/>
                </a:solidFill>
                <a:latin typeface="Arial" pitchFamily="34" charset="0"/>
              </a:defRPr>
            </a:lvl2pPr>
            <a:lvl3pPr marL="1143000" indent="-228600" defTabSz="931863" eaLnBrk="0" hangingPunct="0">
              <a:spcBef>
                <a:spcPct val="0"/>
              </a:spcBef>
              <a:defRPr>
                <a:solidFill>
                  <a:schemeClr val="tx1"/>
                </a:solidFill>
                <a:latin typeface="Arial" pitchFamily="34" charset="0"/>
              </a:defRPr>
            </a:lvl3pPr>
            <a:lvl4pPr marL="1600200" indent="-228600" defTabSz="931863" eaLnBrk="0" hangingPunct="0">
              <a:spcBef>
                <a:spcPct val="0"/>
              </a:spcBef>
              <a:defRPr>
                <a:solidFill>
                  <a:schemeClr val="tx1"/>
                </a:solidFill>
                <a:latin typeface="Arial" pitchFamily="34" charset="0"/>
              </a:defRPr>
            </a:lvl4pPr>
            <a:lvl5pPr marL="2057400" indent="-228600" defTabSz="931863" eaLnBrk="0" hangingPunct="0">
              <a:spcBef>
                <a:spcPct val="0"/>
              </a:spcBef>
              <a:defRPr>
                <a:solidFill>
                  <a:schemeClr val="tx1"/>
                </a:solidFill>
                <a:latin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defRPr>
            </a:lvl9pPr>
          </a:lstStyle>
          <a:p>
            <a:pPr algn="r" eaLnBrk="1" hangingPunct="1">
              <a:defRPr/>
            </a:pPr>
            <a:fld id="{AF2D4254-0310-4802-BCB1-8FCF1C01CF2A}" type="slidenum">
              <a:rPr lang="en-US" sz="1200">
                <a:sym typeface="Arial" pitchFamily="34" charset="0"/>
              </a:rPr>
              <a:pPr algn="r" eaLnBrk="1" hangingPunct="1">
                <a:defRPr/>
              </a:pPr>
              <a:t>7</a:t>
            </a:fld>
            <a:endParaRPr lang="en-US" sz="1200" dirty="0">
              <a:sym typeface="Arial" pitchFamily="34" charset="0"/>
            </a:endParaRPr>
          </a:p>
        </p:txBody>
      </p:sp>
      <p:sp>
        <p:nvSpPr>
          <p:cNvPr id="25603" name="Slide Image Placeholder 1"/>
          <p:cNvSpPr>
            <a:spLocks noGrp="1" noRot="1" noChangeAspect="1" noTextEdit="1"/>
          </p:cNvSpPr>
          <p:nvPr>
            <p:ph type="sldImg"/>
          </p:nvPr>
        </p:nvSpPr>
        <p:spPr>
          <a:xfrm>
            <a:off x="1143000" y="685800"/>
            <a:ext cx="4572000" cy="3429000"/>
          </a:xfrm>
          <a:ln/>
        </p:spPr>
      </p:sp>
      <p:sp>
        <p:nvSpPr>
          <p:cNvPr id="25604" name="Notes Placeholder 2"/>
          <p:cNvSpPr>
            <a:spLocks noGrp="1"/>
          </p:cNvSpPr>
          <p:nvPr>
            <p:ph type="body" idx="1"/>
          </p:nvPr>
        </p:nvSpPr>
        <p:spPr>
          <a:xfrm>
            <a:off x="686421" y="4344025"/>
            <a:ext cx="5485158" cy="4114488"/>
          </a:xfrm>
          <a:noFill/>
        </p:spPr>
        <p:txBody>
          <a:bodyPr lIns="91430" tIns="45716" rIns="91430" bIns="45716"/>
          <a:lstStyle/>
          <a:p>
            <a:pPr eaLnBrk="1" hangingPunct="1">
              <a:spcBef>
                <a:spcPct val="0"/>
              </a:spcBef>
            </a:pPr>
            <a:endParaRPr lang="en-US" dirty="0">
              <a:latin typeface="Noteworthy Bold"/>
              <a:ea typeface="Noteworthy Bold"/>
              <a:cs typeface="Noteworthy Bo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r>
              <a:rPr lang="en-US">
                <a:latin typeface="Times"/>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4588" y="85725"/>
            <a:ext cx="3868737" cy="2903538"/>
          </a:xfrm>
          <a:ln/>
        </p:spPr>
      </p:sp>
      <p:sp>
        <p:nvSpPr>
          <p:cNvPr id="27651" name="Notes Placeholder 2"/>
          <p:cNvSpPr>
            <a:spLocks noGrp="1"/>
          </p:cNvSpPr>
          <p:nvPr>
            <p:ph type="body" idx="1"/>
          </p:nvPr>
        </p:nvSpPr>
        <p:spPr>
          <a:xfrm>
            <a:off x="260902" y="2988664"/>
            <a:ext cx="6354832" cy="5846164"/>
          </a:xfrm>
          <a:noFill/>
        </p:spPr>
        <p:txBody>
          <a:bodyPr lIns="89695" tIns="44847" rIns="89695" bIns="44847"/>
          <a:lstStyle/>
          <a:p>
            <a:pPr marL="348950" indent="-348950"/>
            <a:endParaRPr lang="en-US">
              <a:latin typeface="Times"/>
            </a:endParaRPr>
          </a:p>
        </p:txBody>
      </p:sp>
      <p:sp>
        <p:nvSpPr>
          <p:cNvPr id="2765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95" tIns="44847" rIns="89695" bIns="44847" anchor="b"/>
          <a:lstStyle>
            <a:lvl1pPr defTabSz="458788" eaLnBrk="0" hangingPunct="0">
              <a:defRPr sz="2000">
                <a:solidFill>
                  <a:srgbClr val="292929"/>
                </a:solidFill>
                <a:latin typeface="Arial" pitchFamily="34" charset="0"/>
                <a:ea typeface="ＭＳ Ｐゴシック" pitchFamily="34" charset="-128"/>
              </a:defRPr>
            </a:lvl1pPr>
            <a:lvl2pPr marL="742950" indent="-285750" defTabSz="458788" eaLnBrk="0" hangingPunct="0">
              <a:defRPr sz="2000">
                <a:solidFill>
                  <a:srgbClr val="292929"/>
                </a:solidFill>
                <a:latin typeface="Arial" pitchFamily="34" charset="0"/>
                <a:ea typeface="ＭＳ Ｐゴシック" pitchFamily="34" charset="-128"/>
              </a:defRPr>
            </a:lvl2pPr>
            <a:lvl3pPr marL="1143000" indent="-228600" defTabSz="458788" eaLnBrk="0" hangingPunct="0">
              <a:defRPr sz="2000">
                <a:solidFill>
                  <a:srgbClr val="292929"/>
                </a:solidFill>
                <a:latin typeface="Arial" pitchFamily="34" charset="0"/>
                <a:ea typeface="ＭＳ Ｐゴシック" pitchFamily="34" charset="-128"/>
              </a:defRPr>
            </a:lvl3pPr>
            <a:lvl4pPr marL="1600200" indent="-228600" defTabSz="458788" eaLnBrk="0" hangingPunct="0">
              <a:defRPr sz="2000">
                <a:solidFill>
                  <a:srgbClr val="292929"/>
                </a:solidFill>
                <a:latin typeface="Arial" pitchFamily="34" charset="0"/>
                <a:ea typeface="ＭＳ Ｐゴシック" pitchFamily="34" charset="-128"/>
              </a:defRPr>
            </a:lvl4pPr>
            <a:lvl5pPr marL="2057400" indent="-228600" defTabSz="458788" eaLnBrk="0" hangingPunct="0">
              <a:defRPr sz="2000">
                <a:solidFill>
                  <a:srgbClr val="292929"/>
                </a:solidFill>
                <a:latin typeface="Arial" pitchFamily="34" charset="0"/>
                <a:ea typeface="ＭＳ Ｐゴシック" pitchFamily="34" charset="-128"/>
              </a:defRPr>
            </a:lvl5pPr>
            <a:lvl6pPr marL="2514600" indent="-228600" defTabSz="458788"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defTabSz="458788"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defTabSz="458788"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defTabSz="458788"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algn="r" eaLnBrk="1" hangingPunct="1"/>
            <a:fld id="{6BBDA154-D138-4C19-AA44-C383358CD4BB}" type="slidenum">
              <a:rPr lang="en-US" altLang="en-US" sz="1200">
                <a:solidFill>
                  <a:schemeClr val="tx1"/>
                </a:solidFill>
                <a:latin typeface="Calibri" pitchFamily="34" charset="0"/>
              </a:rPr>
              <a:pPr algn="r" eaLnBrk="1" hangingPunct="1"/>
              <a:t>11</a:t>
            </a:fld>
            <a:endParaRPr lang="en-US" altLang="en-US" sz="1200">
              <a:solidFill>
                <a:schemeClr val="tx1"/>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endParaRPr lang="en-US">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6"/>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b"/>
          <a:lstStyle>
            <a:lvl1pPr defTabSz="465138" eaLnBrk="0" hangingPunct="0">
              <a:defRPr sz="2000">
                <a:solidFill>
                  <a:srgbClr val="292929"/>
                </a:solidFill>
                <a:latin typeface="Arial" pitchFamily="34" charset="0"/>
                <a:ea typeface="ＭＳ Ｐゴシック" pitchFamily="34" charset="-128"/>
              </a:defRPr>
            </a:lvl1pPr>
            <a:lvl2pPr marL="742950" indent="-285750" defTabSz="465138" eaLnBrk="0" hangingPunct="0">
              <a:defRPr sz="2000">
                <a:solidFill>
                  <a:srgbClr val="292929"/>
                </a:solidFill>
                <a:latin typeface="Arial" pitchFamily="34" charset="0"/>
                <a:ea typeface="ＭＳ Ｐゴシック" pitchFamily="34" charset="-128"/>
              </a:defRPr>
            </a:lvl2pPr>
            <a:lvl3pPr marL="1143000" indent="-228600" defTabSz="465138" eaLnBrk="0" hangingPunct="0">
              <a:defRPr sz="2000">
                <a:solidFill>
                  <a:srgbClr val="292929"/>
                </a:solidFill>
                <a:latin typeface="Arial" pitchFamily="34" charset="0"/>
                <a:ea typeface="ＭＳ Ｐゴシック" pitchFamily="34" charset="-128"/>
              </a:defRPr>
            </a:lvl3pPr>
            <a:lvl4pPr marL="1600200" indent="-228600" defTabSz="465138" eaLnBrk="0" hangingPunct="0">
              <a:defRPr sz="2000">
                <a:solidFill>
                  <a:srgbClr val="292929"/>
                </a:solidFill>
                <a:latin typeface="Arial" pitchFamily="34" charset="0"/>
                <a:ea typeface="ＭＳ Ｐゴシック" pitchFamily="34" charset="-128"/>
              </a:defRPr>
            </a:lvl4pPr>
            <a:lvl5pPr marL="2057400" indent="-228600" defTabSz="465138" eaLnBrk="0" hangingPunct="0">
              <a:defRPr sz="2000">
                <a:solidFill>
                  <a:srgbClr val="292929"/>
                </a:solidFill>
                <a:latin typeface="Arial" pitchFamily="34" charset="0"/>
                <a:ea typeface="ＭＳ Ｐゴシック" pitchFamily="34" charset="-128"/>
              </a:defRPr>
            </a:lvl5pPr>
            <a:lvl6pPr marL="2514600" indent="-228600" defTabSz="465138"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defTabSz="465138"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defTabSz="465138"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defTabSz="465138"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algn="r" eaLnBrk="1" hangingPunct="1"/>
            <a:fld id="{62B0C327-EE29-4F9F-BB14-D163131E64AB}" type="slidenum">
              <a:rPr lang="en-US" sz="1100">
                <a:solidFill>
                  <a:srgbClr val="000000"/>
                </a:solidFill>
                <a:latin typeface="Calibri" pitchFamily="34" charset="0"/>
              </a:rPr>
              <a:pPr algn="r" eaLnBrk="1" hangingPunct="1"/>
              <a:t>14</a:t>
            </a:fld>
            <a:endParaRPr lang="en-US" sz="1100">
              <a:solidFill>
                <a:srgbClr val="000000"/>
              </a:solidFill>
              <a:latin typeface="Calibri" pitchFamily="34" charset="0"/>
            </a:endParaRPr>
          </a:p>
        </p:txBody>
      </p:sp>
      <p:sp>
        <p:nvSpPr>
          <p:cNvPr id="29699" name="Slide Image Placeholder 1"/>
          <p:cNvSpPr>
            <a:spLocks noGrp="1" noRot="1" noChangeAspect="1" noTextEdit="1"/>
          </p:cNvSpPr>
          <p:nvPr>
            <p:ph type="sldImg"/>
          </p:nvPr>
        </p:nvSpPr>
        <p:spPr>
          <a:xfrm>
            <a:off x="1143000" y="685800"/>
            <a:ext cx="4572000" cy="3429000"/>
          </a:xfrm>
          <a:ln/>
        </p:spPr>
      </p:sp>
      <p:sp>
        <p:nvSpPr>
          <p:cNvPr id="29700" name="Notes Placeholder 2"/>
          <p:cNvSpPr>
            <a:spLocks noGrp="1"/>
          </p:cNvSpPr>
          <p:nvPr>
            <p:ph type="body" idx="1"/>
          </p:nvPr>
        </p:nvSpPr>
        <p:spPr>
          <a:xfrm>
            <a:off x="686421" y="4344025"/>
            <a:ext cx="5485158" cy="4114488"/>
          </a:xfrm>
          <a:noFill/>
        </p:spPr>
        <p:txBody>
          <a:bodyPr lIns="91430" tIns="45716" rIns="91430" bIns="45716"/>
          <a:lstStyle/>
          <a:p>
            <a:pPr>
              <a:spcBef>
                <a:spcPct val="0"/>
              </a:spcBef>
            </a:pPr>
            <a:endParaRPr lang="en-US" dirty="0">
              <a:latin typeface="Times"/>
            </a:endParaRPr>
          </a:p>
        </p:txBody>
      </p:sp>
      <p:sp>
        <p:nvSpPr>
          <p:cNvPr id="29701" name="Slide Number Placeholder 3"/>
          <p:cNvSpPr txBox="1">
            <a:spLocks noGrp="1"/>
          </p:cNvSpPr>
          <p:nvPr/>
        </p:nvSpPr>
        <p:spPr bwMode="auto">
          <a:xfrm>
            <a:off x="3884027" y="8683366"/>
            <a:ext cx="2972421" cy="45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74" tIns="44838" rIns="89674" bIns="44838" anchor="b"/>
          <a:lstStyle>
            <a:lvl1pPr defTabSz="495300" eaLnBrk="0" hangingPunct="0">
              <a:defRPr sz="2000">
                <a:solidFill>
                  <a:srgbClr val="292929"/>
                </a:solidFill>
                <a:latin typeface="Arial" pitchFamily="34" charset="0"/>
                <a:ea typeface="ＭＳ Ｐゴシック" pitchFamily="34" charset="-128"/>
              </a:defRPr>
            </a:lvl1pPr>
            <a:lvl2pPr marL="742950" indent="-285750" defTabSz="495300" eaLnBrk="0" hangingPunct="0">
              <a:defRPr sz="2000">
                <a:solidFill>
                  <a:srgbClr val="292929"/>
                </a:solidFill>
                <a:latin typeface="Arial" pitchFamily="34" charset="0"/>
                <a:ea typeface="ＭＳ Ｐゴシック" pitchFamily="34" charset="-128"/>
              </a:defRPr>
            </a:lvl2pPr>
            <a:lvl3pPr marL="1143000" indent="-228600" defTabSz="495300" eaLnBrk="0" hangingPunct="0">
              <a:defRPr sz="2000">
                <a:solidFill>
                  <a:srgbClr val="292929"/>
                </a:solidFill>
                <a:latin typeface="Arial" pitchFamily="34" charset="0"/>
                <a:ea typeface="ＭＳ Ｐゴシック" pitchFamily="34" charset="-128"/>
              </a:defRPr>
            </a:lvl3pPr>
            <a:lvl4pPr marL="1600200" indent="-228600" defTabSz="495300" eaLnBrk="0" hangingPunct="0">
              <a:defRPr sz="2000">
                <a:solidFill>
                  <a:srgbClr val="292929"/>
                </a:solidFill>
                <a:latin typeface="Arial" pitchFamily="34" charset="0"/>
                <a:ea typeface="ＭＳ Ｐゴシック" pitchFamily="34" charset="-128"/>
              </a:defRPr>
            </a:lvl4pPr>
            <a:lvl5pPr marL="2057400" indent="-228600" defTabSz="495300" eaLnBrk="0" hangingPunct="0">
              <a:defRPr sz="2000">
                <a:solidFill>
                  <a:srgbClr val="292929"/>
                </a:solidFill>
                <a:latin typeface="Arial" pitchFamily="34" charset="0"/>
                <a:ea typeface="ＭＳ Ｐゴシック" pitchFamily="34" charset="-128"/>
              </a:defRPr>
            </a:lvl5pPr>
            <a:lvl6pPr marL="2514600" indent="-228600" defTabSz="4953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defTabSz="4953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defTabSz="4953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defTabSz="4953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algn="r" eaLnBrk="1" hangingPunct="1"/>
            <a:fld id="{777CB8AA-F35F-4220-B92F-123A0C31A66B}" type="slidenum">
              <a:rPr lang="en-US" altLang="en-US" sz="1100">
                <a:solidFill>
                  <a:srgbClr val="000000"/>
                </a:solidFill>
                <a:latin typeface="Calibri" pitchFamily="34" charset="0"/>
              </a:rPr>
              <a:pPr algn="r" eaLnBrk="1" hangingPunct="1"/>
              <a:t>14</a:t>
            </a:fld>
            <a:endParaRPr lang="en-US" altLang="en-US" sz="11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DFA2-29E7-4B59-87B0-F6DF120A1069}" type="slidenum">
              <a:rPr lang="en-US" smtClean="0"/>
              <a:t>‹#›</a:t>
            </a:fld>
            <a:endParaRPr lang="en-US" dirty="0"/>
          </a:p>
        </p:txBody>
      </p:sp>
    </p:spTree>
    <p:extLst>
      <p:ext uri="{BB962C8B-B14F-4D97-AF65-F5344CB8AC3E}">
        <p14:creationId xmlns:p14="http://schemas.microsoft.com/office/powerpoint/2010/main" val="251894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152517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xfrm>
            <a:off x="0" y="65532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DFDEFCB-AE7C-417A-8D3D-198A9D6300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382667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229600" cy="4525963"/>
          </a:xfrm>
        </p:spPr>
        <p:txBody>
          <a:bodyPr/>
          <a:lstStyle>
            <a:lvl2pPr marL="742950" indent="-285750">
              <a:buClr>
                <a:srgbClr val="002060"/>
              </a:buClr>
              <a:buFont typeface="Wingdings" panose="05000000000000000000" pitchFamily="2" charset="2"/>
              <a:buChar char="§"/>
              <a:defRPr/>
            </a:lvl2pPr>
          </a:lstStyle>
          <a:p>
            <a:pPr lvl="0"/>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272761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81000" y="6324600"/>
            <a:ext cx="2133600" cy="365125"/>
          </a:xfrm>
          <a:prstGeom prst="rect">
            <a:avLst/>
          </a:prstGeom>
        </p:spPr>
        <p:txBody>
          <a:bodyPr/>
          <a:lstStyle/>
          <a:p>
            <a:fld id="{8C6C2A2D-5267-49E1-A00A-5208B2428DBC}" type="datetime3">
              <a:rPr lang="en-US" smtClean="0"/>
              <a:t>13 May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3012724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81000" y="6324600"/>
            <a:ext cx="2133600" cy="365125"/>
          </a:xfrm>
          <a:prstGeom prst="rect">
            <a:avLst/>
          </a:prstGeom>
        </p:spPr>
        <p:txBody>
          <a:bodyPr/>
          <a:lstStyle/>
          <a:p>
            <a:fld id="{21FFCB15-11B9-46B5-91F5-D652071B612F}" type="datetime3">
              <a:rPr lang="en-US" smtClean="0"/>
              <a:t>13 May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303611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395784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3356287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149269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278141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0DFA2-29E7-4B59-87B0-F6DF120A1069}" type="slidenum">
              <a:rPr lang="en-US" smtClean="0"/>
              <a:t>‹#›</a:t>
            </a:fld>
            <a:endParaRPr lang="en-US"/>
          </a:p>
        </p:txBody>
      </p:sp>
    </p:spTree>
    <p:extLst>
      <p:ext uri="{BB962C8B-B14F-4D97-AF65-F5344CB8AC3E}">
        <p14:creationId xmlns:p14="http://schemas.microsoft.com/office/powerpoint/2010/main" val="176657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2057400"/>
            <a:ext cx="8229600" cy="4525963"/>
          </a:xfrm>
          <a:prstGeom prst="rect">
            <a:avLst/>
          </a:prstGeom>
        </p:spPr>
        <p:txBody>
          <a:bodyPr vert="horz" lIns="91440" tIns="45720" rIns="91440" bIns="45720" rtlCol="0">
            <a:normAutofit/>
          </a:body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0DFA2-29E7-4B59-87B0-F6DF120A1069}" type="slidenum">
              <a:rPr lang="en-US" smtClean="0"/>
              <a:t>‹#›</a:t>
            </a:fld>
            <a:endParaRPr lang="en-US"/>
          </a:p>
        </p:txBody>
      </p:sp>
      <p:sp>
        <p:nvSpPr>
          <p:cNvPr id="7" name="Rectangle 6"/>
          <p:cNvSpPr/>
          <p:nvPr/>
        </p:nvSpPr>
        <p:spPr>
          <a:xfrm>
            <a:off x="12700" y="-12700"/>
            <a:ext cx="9144000" cy="1219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990600"/>
            <a:ext cx="4572000" cy="876300"/>
            <a:chOff x="0" y="990600"/>
            <a:chExt cx="4800600" cy="876300"/>
          </a:xfrm>
        </p:grpSpPr>
        <p:sp>
          <p:nvSpPr>
            <p:cNvPr id="9" name="Flowchart: Delay 8"/>
            <p:cNvSpPr>
              <a:spLocks/>
            </p:cNvSpPr>
            <p:nvPr/>
          </p:nvSpPr>
          <p:spPr>
            <a:xfrm>
              <a:off x="4038600" y="990600"/>
              <a:ext cx="762000" cy="876300"/>
            </a:xfrm>
            <a:prstGeom prst="flowChartDela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90600"/>
              <a:ext cx="4038600" cy="8763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2" descr="C:\Users\saundjm\AppData\Local\Temp\notes5D0298\NU-6ops-white-horiz.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12130" y="172251"/>
            <a:ext cx="3034952" cy="84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2060"/>
        </a:buClr>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clf.org/wp-content/uploads/2010/06/salem.jpg" TargetMode="External"/><Relationship Id="rId3" Type="http://schemas.openxmlformats.org/officeDocument/2006/relationships/image" Target="../media/image9.jpeg"/><Relationship Id="rId7" Type="http://schemas.openxmlformats.org/officeDocument/2006/relationships/image" Target="../media/image5.jpeg"/><Relationship Id="rId2" Type="http://schemas.openxmlformats.org/officeDocument/2006/relationships/hyperlink" Target="http://mediad.publicbroadcasting.net/p/nhpr/files/201303/Combined%20Cycle%20Gas%20by%20Duke%20Energy_0.jpg"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743200"/>
            <a:ext cx="7848600" cy="1143000"/>
          </a:xfrm>
        </p:spPr>
        <p:txBody>
          <a:bodyPr>
            <a:normAutofit fontScale="90000"/>
          </a:bodyPr>
          <a:lstStyle/>
          <a:p>
            <a:r>
              <a:rPr lang="en-US" b="1" dirty="0">
                <a:solidFill>
                  <a:schemeClr val="accent1">
                    <a:lumMod val="75000"/>
                  </a:schemeClr>
                </a:solidFill>
                <a:effectLst>
                  <a:outerShdw blurRad="38100" dist="38100" dir="2700000" algn="tl">
                    <a:srgbClr val="000000">
                      <a:alpha val="43137"/>
                    </a:srgbClr>
                  </a:outerShdw>
                </a:effectLst>
              </a:rPr>
              <a:t>Preparing for Winter Energy Costs</a:t>
            </a:r>
            <a:br>
              <a:rPr lang="en-US" dirty="0"/>
            </a:br>
            <a:r>
              <a:rPr lang="en-US" sz="3100" b="1" i="1" dirty="0">
                <a:solidFill>
                  <a:schemeClr val="accent6">
                    <a:lumMod val="75000"/>
                  </a:schemeClr>
                </a:solidFill>
                <a:effectLst>
                  <a:outerShdw blurRad="38100" dist="38100" dir="2700000" algn="tl">
                    <a:srgbClr val="000000">
                      <a:alpha val="43137"/>
                    </a:srgbClr>
                  </a:outerShdw>
                </a:effectLst>
              </a:rPr>
              <a:t>Challenges and Solutions</a:t>
            </a:r>
          </a:p>
        </p:txBody>
      </p:sp>
      <p:sp>
        <p:nvSpPr>
          <p:cNvPr id="4" name="TextBox 3"/>
          <p:cNvSpPr txBox="1"/>
          <p:nvPr/>
        </p:nvSpPr>
        <p:spPr>
          <a:xfrm>
            <a:off x="228600" y="142875"/>
            <a:ext cx="5410200" cy="830997"/>
          </a:xfrm>
          <a:prstGeom prst="rect">
            <a:avLst/>
          </a:prstGeom>
          <a:noFill/>
        </p:spPr>
        <p:txBody>
          <a:bodyPr wrap="square" rtlCol="0">
            <a:spAutoFit/>
          </a:bodyPr>
          <a:lstStyle/>
          <a:p>
            <a:r>
              <a:rPr lang="en-US" sz="4800" b="1" i="1" dirty="0">
                <a:solidFill>
                  <a:schemeClr val="bg1"/>
                </a:solidFill>
                <a:effectLst>
                  <a:outerShdw blurRad="38100" dist="38100" dir="2700000" algn="tl">
                    <a:srgbClr val="000000">
                      <a:alpha val="43137"/>
                    </a:srgbClr>
                  </a:outerShdw>
                </a:effectLst>
                <a:latin typeface="+mj-lt"/>
              </a:rPr>
              <a:t>NU Webinar </a:t>
            </a:r>
            <a:r>
              <a:rPr lang="en-US" sz="2400" i="1" dirty="0">
                <a:solidFill>
                  <a:schemeClr val="bg1"/>
                </a:solidFill>
                <a:effectLst>
                  <a:outerShdw blurRad="38100" dist="38100" dir="2700000" algn="tl">
                    <a:srgbClr val="000000">
                      <a:alpha val="43137"/>
                    </a:srgbClr>
                  </a:outerShdw>
                </a:effectLst>
                <a:latin typeface="+mj-lt"/>
              </a:rPr>
              <a:t>featuring</a:t>
            </a:r>
          </a:p>
        </p:txBody>
      </p:sp>
      <p:sp>
        <p:nvSpPr>
          <p:cNvPr id="5" name="TextBox 4"/>
          <p:cNvSpPr txBox="1"/>
          <p:nvPr/>
        </p:nvSpPr>
        <p:spPr>
          <a:xfrm>
            <a:off x="516711" y="990600"/>
            <a:ext cx="3826689" cy="800219"/>
          </a:xfrm>
          <a:prstGeom prst="rect">
            <a:avLst/>
          </a:prstGeom>
          <a:noFill/>
        </p:spPr>
        <p:txBody>
          <a:bodyPr wrap="none" rtlCol="0">
            <a:spAutoFit/>
          </a:bodyPr>
          <a:lstStyle/>
          <a:p>
            <a:pPr algn="r"/>
            <a:r>
              <a:rPr lang="en-US" sz="2800" b="1" dirty="0"/>
              <a:t>JAMES DALY</a:t>
            </a:r>
          </a:p>
          <a:p>
            <a:r>
              <a:rPr lang="en-US" dirty="0"/>
              <a:t>NU’s Vice President of Energy Supply</a:t>
            </a:r>
          </a:p>
        </p:txBody>
      </p:sp>
      <p:pic>
        <p:nvPicPr>
          <p:cNvPr id="8" name="Picture 12" descr="slide gas flame analyst 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242197"/>
            <a:ext cx="1748002" cy="1195767"/>
          </a:xfrm>
          <a:prstGeom prst="rect">
            <a:avLst/>
          </a:prstGeom>
          <a:noFill/>
          <a:l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slide transmission mono pole analyst 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267200"/>
            <a:ext cx="1677100" cy="1170765"/>
          </a:xfrm>
          <a:prstGeom prst="rect">
            <a:avLst/>
          </a:prstGeom>
          <a:noFill/>
          <a:l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shetlandamenity.org/assets/images/enlargeable/carbon-reduction-shetland/shutterstock_1673598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4267200"/>
            <a:ext cx="1729130" cy="1170765"/>
          </a:xfrm>
          <a:prstGeom prst="rect">
            <a:avLst/>
          </a:prstGeom>
          <a:noFill/>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4" descr="What Solar and Offshore Wind Can Do Toget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299901"/>
            <a:ext cx="1677100" cy="1168560"/>
          </a:xfrm>
          <a:prstGeom prst="rect">
            <a:avLst/>
          </a:prstGeom>
          <a:noFill/>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4294967295"/>
          </p:nvPr>
        </p:nvSpPr>
        <p:spPr>
          <a:xfrm>
            <a:off x="381000" y="6324600"/>
            <a:ext cx="2133600" cy="365125"/>
          </a:xfrm>
          <a:prstGeom prst="rect">
            <a:avLst/>
          </a:prstGeom>
        </p:spPr>
        <p:txBody>
          <a:bodyPr/>
          <a:lstStyle/>
          <a:p>
            <a:r>
              <a:rPr lang="en-US" dirty="0"/>
              <a:t>December 3, 2014</a:t>
            </a:r>
          </a:p>
        </p:txBody>
      </p:sp>
      <p:sp>
        <p:nvSpPr>
          <p:cNvPr id="13" name="Slide Number Placeholder 12"/>
          <p:cNvSpPr>
            <a:spLocks noGrp="1"/>
          </p:cNvSpPr>
          <p:nvPr>
            <p:ph type="sldNum" sz="quarter" idx="12"/>
          </p:nvPr>
        </p:nvSpPr>
        <p:spPr/>
        <p:txBody>
          <a:bodyPr/>
          <a:lstStyle/>
          <a:p>
            <a:fld id="{DE30DFA2-29E7-4B59-87B0-F6DF120A1069}" type="slidenum">
              <a:rPr lang="en-US" smtClean="0"/>
              <a:t>1</a:t>
            </a:fld>
            <a:endParaRPr lang="en-US"/>
          </a:p>
        </p:txBody>
      </p:sp>
    </p:spTree>
    <p:extLst>
      <p:ext uri="{BB962C8B-B14F-4D97-AF65-F5344CB8AC3E}">
        <p14:creationId xmlns:p14="http://schemas.microsoft.com/office/powerpoint/2010/main" val="935910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idx="4294967295"/>
          </p:nvPr>
        </p:nvSpPr>
        <p:spPr>
          <a:xfrm>
            <a:off x="152400" y="-76200"/>
            <a:ext cx="8229600" cy="1143000"/>
          </a:xfrm>
        </p:spPr>
        <p:txBody>
          <a:bodyPr/>
          <a:lstStyle/>
          <a:p>
            <a:pPr algn="l">
              <a:defRPr/>
            </a:pPr>
            <a:r>
              <a:rPr lang="en-US" sz="24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t>Natural Gas Pipeline Constraints:</a:t>
            </a:r>
            <a:br>
              <a:rPr lang="en-US" sz="24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br>
            <a:r>
              <a:rPr lang="en-US" sz="24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t>The Bottom Line</a:t>
            </a:r>
          </a:p>
        </p:txBody>
      </p:sp>
      <p:sp>
        <p:nvSpPr>
          <p:cNvPr id="15363" name="Rectangle 4"/>
          <p:cNvSpPr>
            <a:spLocks noGrp="1" noChangeArrowheads="1"/>
          </p:cNvSpPr>
          <p:nvPr>
            <p:ph type="body" sz="half" idx="4294967295"/>
          </p:nvPr>
        </p:nvSpPr>
        <p:spPr>
          <a:xfrm>
            <a:off x="51594" y="1066800"/>
            <a:ext cx="4368006" cy="823912"/>
          </a:xfrm>
        </p:spPr>
        <p:txBody>
          <a:bodyPr>
            <a:normAutofit/>
          </a:bodyPr>
          <a:lstStyle/>
          <a:p>
            <a:pPr marL="0" indent="0" algn="r">
              <a:spcBef>
                <a:spcPts val="0"/>
              </a:spcBef>
              <a:buClr>
                <a:schemeClr val="accent2"/>
              </a:buClr>
              <a:buNone/>
            </a:pPr>
            <a:r>
              <a:rPr lang="en-US" sz="1800" b="1" dirty="0"/>
              <a:t> </a:t>
            </a:r>
            <a:r>
              <a:rPr lang="en-US" sz="2100" b="1" dirty="0"/>
              <a:t>Wholesale electricity prices </a:t>
            </a:r>
          </a:p>
          <a:p>
            <a:pPr marL="0" indent="0" algn="r">
              <a:spcBef>
                <a:spcPts val="0"/>
              </a:spcBef>
              <a:buClr>
                <a:schemeClr val="accent2"/>
              </a:buClr>
              <a:buNone/>
            </a:pPr>
            <a:r>
              <a:rPr lang="en-US" sz="2100" b="1" dirty="0"/>
              <a:t>are rising</a:t>
            </a:r>
          </a:p>
        </p:txBody>
      </p:sp>
      <p:sp>
        <p:nvSpPr>
          <p:cNvPr id="15364" name="Rectangle 56"/>
          <p:cNvSpPr>
            <a:spLocks noChangeArrowheads="1"/>
          </p:cNvSpPr>
          <p:nvPr/>
        </p:nvSpPr>
        <p:spPr bwMode="auto">
          <a:xfrm>
            <a:off x="1797050" y="4692650"/>
            <a:ext cx="996950" cy="765175"/>
          </a:xfrm>
          <a:prstGeom prst="rect">
            <a:avLst/>
          </a:prstGeom>
          <a:solidFill>
            <a:srgbClr val="FF9933"/>
          </a:solidFill>
          <a:ln w="25400">
            <a:solidFill>
              <a:srgbClr val="CC6600"/>
            </a:solidFill>
            <a:miter lim="800000"/>
            <a:headEnd/>
            <a:tailEnd/>
          </a:ln>
        </p:spPr>
        <p:txBody>
          <a:bodyPr wrap="none" anchor="ctr"/>
          <a:lstStyle/>
          <a:p>
            <a:endParaRPr lang="en-US"/>
          </a:p>
        </p:txBody>
      </p:sp>
      <p:sp>
        <p:nvSpPr>
          <p:cNvPr id="15365" name="Rectangle 56"/>
          <p:cNvSpPr>
            <a:spLocks noChangeArrowheads="1"/>
          </p:cNvSpPr>
          <p:nvPr/>
        </p:nvSpPr>
        <p:spPr bwMode="auto">
          <a:xfrm>
            <a:off x="3268663" y="5002212"/>
            <a:ext cx="996950" cy="455613"/>
          </a:xfrm>
          <a:prstGeom prst="rect">
            <a:avLst/>
          </a:prstGeom>
          <a:solidFill>
            <a:srgbClr val="FF9933"/>
          </a:solidFill>
          <a:ln w="25400">
            <a:solidFill>
              <a:srgbClr val="CC6600"/>
            </a:solidFill>
            <a:miter lim="800000"/>
            <a:headEnd/>
            <a:tailEnd/>
          </a:ln>
        </p:spPr>
        <p:txBody>
          <a:bodyPr wrap="none" anchor="ctr"/>
          <a:lstStyle/>
          <a:p>
            <a:endParaRPr lang="en-US"/>
          </a:p>
        </p:txBody>
      </p:sp>
      <p:sp>
        <p:nvSpPr>
          <p:cNvPr id="15366" name="Rectangle 56"/>
          <p:cNvSpPr>
            <a:spLocks noChangeArrowheads="1"/>
          </p:cNvSpPr>
          <p:nvPr/>
        </p:nvSpPr>
        <p:spPr bwMode="auto">
          <a:xfrm>
            <a:off x="4808538" y="4435475"/>
            <a:ext cx="996950" cy="1022350"/>
          </a:xfrm>
          <a:prstGeom prst="rect">
            <a:avLst/>
          </a:prstGeom>
          <a:solidFill>
            <a:srgbClr val="FF9933"/>
          </a:solidFill>
          <a:ln w="25400">
            <a:solidFill>
              <a:srgbClr val="CC6600"/>
            </a:solidFill>
            <a:miter lim="800000"/>
            <a:headEnd/>
            <a:tailEnd/>
          </a:ln>
        </p:spPr>
        <p:txBody>
          <a:bodyPr wrap="none" anchor="ctr"/>
          <a:lstStyle/>
          <a:p>
            <a:endParaRPr lang="en-US"/>
          </a:p>
        </p:txBody>
      </p:sp>
      <p:sp>
        <p:nvSpPr>
          <p:cNvPr id="15368" name="Text Box 9"/>
          <p:cNvSpPr txBox="1">
            <a:spLocks noChangeArrowheads="1"/>
          </p:cNvSpPr>
          <p:nvPr/>
        </p:nvSpPr>
        <p:spPr bwMode="auto">
          <a:xfrm>
            <a:off x="1757363" y="5519737"/>
            <a:ext cx="993775" cy="2746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1200" b="1"/>
              <a:t>2010 - 2011</a:t>
            </a:r>
          </a:p>
        </p:txBody>
      </p:sp>
      <p:sp>
        <p:nvSpPr>
          <p:cNvPr id="15369" name="Text Box 10"/>
          <p:cNvSpPr txBox="1">
            <a:spLocks noChangeArrowheads="1"/>
          </p:cNvSpPr>
          <p:nvPr/>
        </p:nvSpPr>
        <p:spPr bwMode="auto">
          <a:xfrm>
            <a:off x="3257550" y="5519737"/>
            <a:ext cx="993775" cy="2746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1200" b="1"/>
              <a:t>2011 - 2012</a:t>
            </a:r>
          </a:p>
        </p:txBody>
      </p:sp>
      <p:sp>
        <p:nvSpPr>
          <p:cNvPr id="15370" name="Text Box 11"/>
          <p:cNvSpPr txBox="1">
            <a:spLocks noChangeArrowheads="1"/>
          </p:cNvSpPr>
          <p:nvPr/>
        </p:nvSpPr>
        <p:spPr bwMode="auto">
          <a:xfrm>
            <a:off x="4806950" y="5519737"/>
            <a:ext cx="993775" cy="2746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1200" b="1"/>
              <a:t>2012 - 2013</a:t>
            </a:r>
          </a:p>
        </p:txBody>
      </p:sp>
      <p:sp>
        <p:nvSpPr>
          <p:cNvPr id="15372" name="Text Box 13"/>
          <p:cNvSpPr txBox="1">
            <a:spLocks noChangeArrowheads="1"/>
          </p:cNvSpPr>
          <p:nvPr/>
        </p:nvSpPr>
        <p:spPr bwMode="auto">
          <a:xfrm>
            <a:off x="1884363" y="4678362"/>
            <a:ext cx="830262"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2400" b="1"/>
              <a:t>$3.1</a:t>
            </a:r>
          </a:p>
        </p:txBody>
      </p:sp>
      <p:sp>
        <p:nvSpPr>
          <p:cNvPr id="15373" name="Text Box 14"/>
          <p:cNvSpPr txBox="1">
            <a:spLocks noChangeArrowheads="1"/>
          </p:cNvSpPr>
          <p:nvPr/>
        </p:nvSpPr>
        <p:spPr bwMode="auto">
          <a:xfrm>
            <a:off x="3362325" y="4943475"/>
            <a:ext cx="777875"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2400" b="1"/>
              <a:t>$1.6</a:t>
            </a:r>
          </a:p>
        </p:txBody>
      </p:sp>
      <p:sp>
        <p:nvSpPr>
          <p:cNvPr id="15374" name="Text Box 15"/>
          <p:cNvSpPr txBox="1">
            <a:spLocks noChangeArrowheads="1"/>
          </p:cNvSpPr>
          <p:nvPr/>
        </p:nvSpPr>
        <p:spPr bwMode="auto">
          <a:xfrm>
            <a:off x="4913313" y="4392612"/>
            <a:ext cx="777875"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2400" b="1"/>
              <a:t>$3.6</a:t>
            </a:r>
          </a:p>
        </p:txBody>
      </p:sp>
      <p:grpSp>
        <p:nvGrpSpPr>
          <p:cNvPr id="3" name="Group 2"/>
          <p:cNvGrpSpPr/>
          <p:nvPr/>
        </p:nvGrpSpPr>
        <p:grpSpPr>
          <a:xfrm>
            <a:off x="6446838" y="3505200"/>
            <a:ext cx="1020762" cy="2289175"/>
            <a:chOff x="6446838" y="3505200"/>
            <a:chExt cx="1020762" cy="2289175"/>
          </a:xfrm>
        </p:grpSpPr>
        <p:sp>
          <p:nvSpPr>
            <p:cNvPr id="15367" name="Rectangle 56"/>
            <p:cNvSpPr>
              <a:spLocks noChangeArrowheads="1"/>
            </p:cNvSpPr>
            <p:nvPr/>
          </p:nvSpPr>
          <p:spPr bwMode="auto">
            <a:xfrm>
              <a:off x="6446838" y="3505200"/>
              <a:ext cx="996950" cy="1952625"/>
            </a:xfrm>
            <a:prstGeom prst="rect">
              <a:avLst/>
            </a:prstGeom>
            <a:solidFill>
              <a:srgbClr val="FF9933"/>
            </a:solidFill>
            <a:ln w="25400">
              <a:solidFill>
                <a:srgbClr val="CC6600"/>
              </a:solidFill>
              <a:miter lim="800000"/>
              <a:headEnd/>
              <a:tailEnd/>
            </a:ln>
          </p:spPr>
          <p:txBody>
            <a:bodyPr wrap="none" anchor="ctr"/>
            <a:lstStyle/>
            <a:p>
              <a:endParaRPr lang="en-US"/>
            </a:p>
          </p:txBody>
        </p:sp>
        <p:sp>
          <p:nvSpPr>
            <p:cNvPr id="15371" name="Text Box 12"/>
            <p:cNvSpPr txBox="1">
              <a:spLocks noChangeArrowheads="1"/>
            </p:cNvSpPr>
            <p:nvPr/>
          </p:nvSpPr>
          <p:spPr bwMode="auto">
            <a:xfrm>
              <a:off x="6473825" y="5519737"/>
              <a:ext cx="993775" cy="27463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1200" b="1"/>
                <a:t>2013 - 2014</a:t>
              </a:r>
            </a:p>
          </p:txBody>
        </p:sp>
        <p:sp>
          <p:nvSpPr>
            <p:cNvPr id="15375" name="Text Box 16"/>
            <p:cNvSpPr txBox="1">
              <a:spLocks noChangeArrowheads="1"/>
            </p:cNvSpPr>
            <p:nvPr/>
          </p:nvSpPr>
          <p:spPr bwMode="auto">
            <a:xfrm>
              <a:off x="6564313" y="3509962"/>
              <a:ext cx="777875"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2400" b="1" dirty="0"/>
                <a:t>$6.8</a:t>
              </a:r>
            </a:p>
          </p:txBody>
        </p:sp>
      </p:grpSp>
      <p:sp>
        <p:nvSpPr>
          <p:cNvPr id="15376" name="Line 18"/>
          <p:cNvSpPr>
            <a:spLocks noChangeShapeType="1"/>
          </p:cNvSpPr>
          <p:nvPr/>
        </p:nvSpPr>
        <p:spPr bwMode="auto">
          <a:xfrm flipH="1">
            <a:off x="1381125" y="5457825"/>
            <a:ext cx="6464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77" name="Text Box 23"/>
          <p:cNvSpPr txBox="1">
            <a:spLocks noChangeArrowheads="1"/>
          </p:cNvSpPr>
          <p:nvPr/>
        </p:nvSpPr>
        <p:spPr bwMode="auto">
          <a:xfrm>
            <a:off x="1526464" y="2438400"/>
            <a:ext cx="5478298" cy="92333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algn="ctr" eaLnBrk="1" hangingPunct="1"/>
            <a:r>
              <a:rPr lang="en-US" sz="1800" b="1" dirty="0"/>
              <a:t>Winter Season Wholesale Electricity Costs</a:t>
            </a:r>
            <a:br>
              <a:rPr lang="en-US" sz="1800" b="1" dirty="0"/>
            </a:br>
            <a:r>
              <a:rPr lang="en-US" sz="1800" b="1" dirty="0"/>
              <a:t>December – March</a:t>
            </a:r>
          </a:p>
          <a:p>
            <a:pPr algn="ctr" eaLnBrk="1" hangingPunct="1"/>
            <a:r>
              <a:rPr lang="en-US" sz="1800" b="1" dirty="0"/>
              <a:t>($ Billions, ISO-NE* Region)</a:t>
            </a:r>
          </a:p>
        </p:txBody>
      </p:sp>
      <p:sp>
        <p:nvSpPr>
          <p:cNvPr id="5" name="Slide Number Placeholder 4"/>
          <p:cNvSpPr>
            <a:spLocks noGrp="1"/>
          </p:cNvSpPr>
          <p:nvPr>
            <p:ph type="sldNum" sz="quarter" idx="12"/>
          </p:nvPr>
        </p:nvSpPr>
        <p:spPr/>
        <p:txBody>
          <a:bodyPr/>
          <a:lstStyle/>
          <a:p>
            <a:fld id="{DE30DFA2-29E7-4B59-87B0-F6DF120A1069}" type="slidenum">
              <a:rPr lang="en-US" smtClean="0"/>
              <a:t>10</a:t>
            </a:fld>
            <a:endParaRPr lang="en-US" dirty="0"/>
          </a:p>
        </p:txBody>
      </p:sp>
      <p:sp>
        <p:nvSpPr>
          <p:cNvPr id="6" name="TextBox 5"/>
          <p:cNvSpPr txBox="1"/>
          <p:nvPr/>
        </p:nvSpPr>
        <p:spPr>
          <a:xfrm>
            <a:off x="1143000" y="6172200"/>
            <a:ext cx="7158037" cy="523220"/>
          </a:xfrm>
          <a:prstGeom prst="rect">
            <a:avLst/>
          </a:prstGeom>
          <a:noFill/>
        </p:spPr>
        <p:txBody>
          <a:bodyPr wrap="square" rtlCol="0">
            <a:spAutoFit/>
          </a:bodyPr>
          <a:lstStyle/>
          <a:p>
            <a:pPr algn="ctr"/>
            <a:r>
              <a:rPr lang="en-US" sz="1400" dirty="0">
                <a:latin typeface="+mj-lt"/>
              </a:rPr>
              <a:t>* Independent System Operator – New England (ISO-NE), manages New England’s electric grid, ensuring the balance of electric supplies and customer demand.</a:t>
            </a:r>
          </a:p>
        </p:txBody>
      </p:sp>
    </p:spTree>
    <p:extLst>
      <p:ext uri="{BB962C8B-B14F-4D97-AF65-F5344CB8AC3E}">
        <p14:creationId xmlns:p14="http://schemas.microsoft.com/office/powerpoint/2010/main" val="25322621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152400" y="990600"/>
            <a:ext cx="4876800" cy="901700"/>
          </a:xfrm>
        </p:spPr>
        <p:txBody>
          <a:bodyPr>
            <a:normAutofit/>
          </a:bodyPr>
          <a:lstStyle/>
          <a:p>
            <a:pPr algn="l">
              <a:defRPr/>
            </a:pPr>
            <a:r>
              <a:rPr lang="en-US" altLang="en-US" sz="2100" b="1" dirty="0">
                <a:latin typeface="+mn-lt"/>
                <a:ea typeface="MS PGothic" pitchFamily="34" charset="-128"/>
              </a:rPr>
              <a:t>New England Governors’ response</a:t>
            </a:r>
            <a:endParaRPr lang="en-US" altLang="en-US" sz="2100" dirty="0">
              <a:latin typeface="+mn-lt"/>
              <a:ea typeface="MS PGothic" pitchFamily="34" charset="-128"/>
            </a:endParaRPr>
          </a:p>
        </p:txBody>
      </p:sp>
      <p:sp>
        <p:nvSpPr>
          <p:cNvPr id="16387" name="Rectangle 3"/>
          <p:cNvSpPr>
            <a:spLocks noGrp="1" noChangeArrowheads="1"/>
          </p:cNvSpPr>
          <p:nvPr>
            <p:ph type="body" idx="4294967295"/>
          </p:nvPr>
        </p:nvSpPr>
        <p:spPr>
          <a:xfrm>
            <a:off x="228600" y="1933575"/>
            <a:ext cx="8610600" cy="4953000"/>
          </a:xfrm>
        </p:spPr>
        <p:txBody>
          <a:bodyPr>
            <a:normAutofit/>
          </a:bodyPr>
          <a:lstStyle/>
          <a:p>
            <a:pPr>
              <a:spcAft>
                <a:spcPct val="0"/>
              </a:spcAft>
              <a:buClr>
                <a:schemeClr val="accent6">
                  <a:lumMod val="75000"/>
                </a:schemeClr>
              </a:buClr>
              <a:buFont typeface="Wingdings" pitchFamily="2" charset="2"/>
              <a:buChar char="§"/>
            </a:pPr>
            <a:r>
              <a:rPr lang="en-US" altLang="en-US" sz="1800" b="1" dirty="0">
                <a:latin typeface="Arial" pitchFamily="34" charset="0"/>
              </a:rPr>
              <a:t>Address reliability, costs and renewable goals through infrastructure </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Expand natural gas delivery</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New transmission imports for large hydro and renewable energy</a:t>
            </a:r>
          </a:p>
          <a:p>
            <a:pPr>
              <a:spcBef>
                <a:spcPts val="1200"/>
              </a:spcBef>
              <a:spcAft>
                <a:spcPct val="0"/>
              </a:spcAft>
              <a:buClr>
                <a:schemeClr val="accent6">
                  <a:lumMod val="75000"/>
                </a:schemeClr>
              </a:buClr>
              <a:buFont typeface="Wingdings" pitchFamily="2" charset="2"/>
              <a:buChar char="§"/>
            </a:pPr>
            <a:r>
              <a:rPr lang="en-US" altLang="en-US" b="1" dirty="0">
                <a:latin typeface="Arial" pitchFamily="34" charset="0"/>
              </a:rPr>
              <a:t>Respect each s</a:t>
            </a:r>
            <a:r>
              <a:rPr lang="en-US" altLang="en-US" sz="1800" b="1" dirty="0">
                <a:latin typeface="Arial" pitchFamily="34" charset="0"/>
              </a:rPr>
              <a:t>tate’s differing interests</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Gas expansion to lower costs, promote economic development</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Renewable and low-carbon energy to meet environmental goals</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All are concerned about electric system reliability</a:t>
            </a:r>
          </a:p>
          <a:p>
            <a:pPr>
              <a:spcBef>
                <a:spcPts val="1200"/>
              </a:spcBef>
              <a:spcAft>
                <a:spcPct val="0"/>
              </a:spcAft>
              <a:buClr>
                <a:schemeClr val="accent6">
                  <a:lumMod val="75000"/>
                </a:schemeClr>
              </a:buClr>
              <a:buFont typeface="Wingdings" pitchFamily="2" charset="2"/>
              <a:buChar char="§"/>
            </a:pPr>
            <a:r>
              <a:rPr lang="en-US" altLang="en-US" sz="1800" b="1" dirty="0">
                <a:latin typeface="Arial" pitchFamily="34" charset="0"/>
              </a:rPr>
              <a:t>Mutually agreed-upon cost allocation for new infrastructure </a:t>
            </a:r>
          </a:p>
          <a:p>
            <a:pPr>
              <a:spcBef>
                <a:spcPts val="1200"/>
              </a:spcBef>
              <a:spcAft>
                <a:spcPct val="0"/>
              </a:spcAft>
              <a:buClr>
                <a:schemeClr val="accent6">
                  <a:lumMod val="75000"/>
                </a:schemeClr>
              </a:buClr>
              <a:buFont typeface="Wingdings" pitchFamily="2" charset="2"/>
              <a:buChar char="§"/>
            </a:pPr>
            <a:r>
              <a:rPr lang="en-US" altLang="en-US" sz="1800" b="1" dirty="0">
                <a:latin typeface="Arial" pitchFamily="34" charset="0"/>
              </a:rPr>
              <a:t>Fund through FERC-approved tariff </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Administered by the ISO-NE</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Allocated to all electric customers</a:t>
            </a:r>
          </a:p>
          <a:p>
            <a:pPr lvl="1">
              <a:spcAft>
                <a:spcPct val="0"/>
              </a:spcAft>
              <a:buClr>
                <a:schemeClr val="accent6">
                  <a:lumMod val="75000"/>
                </a:schemeClr>
              </a:buClr>
              <a:buSzPct val="95000"/>
              <a:buFont typeface="Arial" pitchFamily="34" charset="0"/>
              <a:buChar char="•"/>
            </a:pPr>
            <a:r>
              <a:rPr lang="en-US" altLang="en-US" sz="1600" dirty="0">
                <a:latin typeface="Arial" pitchFamily="34" charset="0"/>
              </a:rPr>
              <a:t>Precedent setting</a:t>
            </a:r>
          </a:p>
          <a:p>
            <a:pPr>
              <a:spcBef>
                <a:spcPts val="1200"/>
              </a:spcBef>
              <a:spcAft>
                <a:spcPct val="0"/>
              </a:spcAft>
              <a:buClr>
                <a:schemeClr val="accent6">
                  <a:lumMod val="75000"/>
                </a:schemeClr>
              </a:buClr>
              <a:buFont typeface="Wingdings" pitchFamily="2" charset="2"/>
              <a:buChar char="§"/>
            </a:pPr>
            <a:r>
              <a:rPr lang="en-US" altLang="en-US" sz="1800" b="1" dirty="0">
                <a:latin typeface="Arial" pitchFamily="34" charset="0"/>
              </a:rPr>
              <a:t>Implement through New England States Committee on Electricity (NESCOE)</a:t>
            </a:r>
          </a:p>
        </p:txBody>
      </p:sp>
      <p:sp>
        <p:nvSpPr>
          <p:cNvPr id="5" name="Rectangle 2"/>
          <p:cNvSpPr txBox="1">
            <a:spLocks noChangeArrowheads="1"/>
          </p:cNvSpPr>
          <p:nvPr/>
        </p:nvSpPr>
        <p:spPr>
          <a:xfrm>
            <a:off x="228600" y="76200"/>
            <a:ext cx="5646737" cy="850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t>Solving These Challenges</a:t>
            </a:r>
          </a:p>
        </p:txBody>
      </p:sp>
      <p:sp>
        <p:nvSpPr>
          <p:cNvPr id="4" name="Slide Number Placeholder 3"/>
          <p:cNvSpPr>
            <a:spLocks noGrp="1"/>
          </p:cNvSpPr>
          <p:nvPr>
            <p:ph type="sldNum" sz="quarter" idx="12"/>
          </p:nvPr>
        </p:nvSpPr>
        <p:spPr/>
        <p:txBody>
          <a:bodyPr/>
          <a:lstStyle/>
          <a:p>
            <a:fld id="{DE30DFA2-29E7-4B59-87B0-F6DF120A1069}" type="slidenum">
              <a:rPr lang="en-US" smtClean="0"/>
              <a:t>11</a:t>
            </a:fld>
            <a:endParaRPr lang="en-US" dirty="0"/>
          </a:p>
        </p:txBody>
      </p:sp>
    </p:spTree>
    <p:extLst>
      <p:ext uri="{BB962C8B-B14F-4D97-AF65-F5344CB8AC3E}">
        <p14:creationId xmlns:p14="http://schemas.microsoft.com/office/powerpoint/2010/main" val="321599364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228600" y="76200"/>
            <a:ext cx="5646737" cy="850900"/>
          </a:xfrm>
        </p:spPr>
        <p:txBody>
          <a:bodyPr>
            <a:normAutofit/>
          </a:bodyPr>
          <a:lstStyle/>
          <a:p>
            <a:pPr algn="l">
              <a:defRPr/>
            </a:pPr>
            <a:r>
              <a:rPr lang="en-US" sz="28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t>Solving These Challenges</a:t>
            </a:r>
          </a:p>
        </p:txBody>
      </p:sp>
      <p:sp>
        <p:nvSpPr>
          <p:cNvPr id="17411" name="Rectangle 3"/>
          <p:cNvSpPr>
            <a:spLocks noGrp="1" noChangeArrowheads="1"/>
          </p:cNvSpPr>
          <p:nvPr>
            <p:ph type="body" idx="4294967295"/>
          </p:nvPr>
        </p:nvSpPr>
        <p:spPr>
          <a:xfrm>
            <a:off x="76200" y="2811462"/>
            <a:ext cx="4876800" cy="4960938"/>
          </a:xfrm>
        </p:spPr>
        <p:txBody>
          <a:bodyPr>
            <a:normAutofit/>
          </a:bodyPr>
          <a:lstStyle/>
          <a:p>
            <a:pPr>
              <a:spcBef>
                <a:spcPts val="1200"/>
              </a:spcBef>
              <a:spcAft>
                <a:spcPct val="0"/>
              </a:spcAft>
              <a:buClr>
                <a:schemeClr val="accent2"/>
              </a:buClr>
              <a:buFont typeface="Wingdings" pitchFamily="2" charset="2"/>
              <a:buChar char="§"/>
            </a:pPr>
            <a:r>
              <a:rPr lang="en-US" sz="2000" b="1" dirty="0">
                <a:latin typeface="Arial" pitchFamily="34" charset="0"/>
              </a:rPr>
              <a:t>Promote the development of:</a:t>
            </a:r>
          </a:p>
          <a:p>
            <a:pPr lvl="1">
              <a:spcBef>
                <a:spcPts val="600"/>
              </a:spcBef>
              <a:spcAft>
                <a:spcPct val="0"/>
              </a:spcAft>
              <a:buClr>
                <a:schemeClr val="accent2"/>
              </a:buClr>
              <a:buSzPct val="95000"/>
              <a:buFont typeface="Arial" pitchFamily="34" charset="0"/>
              <a:buChar char="•"/>
            </a:pPr>
            <a:r>
              <a:rPr lang="en-US" sz="1600" dirty="0">
                <a:latin typeface="Arial" pitchFamily="34" charset="0"/>
              </a:rPr>
              <a:t>Electric transmission to achieve energy diversity and greenhouse emission goals</a:t>
            </a:r>
          </a:p>
          <a:p>
            <a:pPr lvl="1">
              <a:spcBef>
                <a:spcPts val="600"/>
              </a:spcBef>
              <a:spcAft>
                <a:spcPct val="0"/>
              </a:spcAft>
              <a:buClr>
                <a:schemeClr val="accent2"/>
              </a:buClr>
              <a:buSzPct val="95000"/>
              <a:buFont typeface="Arial" pitchFamily="34" charset="0"/>
              <a:buChar char="•"/>
            </a:pPr>
            <a:r>
              <a:rPr lang="en-US" sz="1600" dirty="0">
                <a:latin typeface="Arial" pitchFamily="34" charset="0"/>
              </a:rPr>
              <a:t>Natural gas infrastructure to address power market disruptions</a:t>
            </a:r>
          </a:p>
        </p:txBody>
      </p:sp>
      <p:sp>
        <p:nvSpPr>
          <p:cNvPr id="4" name="Rectangle 4"/>
          <p:cNvSpPr txBox="1">
            <a:spLocks noChangeArrowheads="1"/>
          </p:cNvSpPr>
          <p:nvPr/>
        </p:nvSpPr>
        <p:spPr>
          <a:xfrm>
            <a:off x="0" y="1193800"/>
            <a:ext cx="4368006" cy="8239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ts val="0"/>
              </a:spcBef>
              <a:buClr>
                <a:schemeClr val="accent2"/>
              </a:buClr>
              <a:buFont typeface="Wingdings" panose="05000000000000000000" pitchFamily="2" charset="2"/>
              <a:buNone/>
            </a:pPr>
            <a:r>
              <a:rPr lang="en-US" b="1" dirty="0"/>
              <a:t> </a:t>
            </a:r>
            <a:r>
              <a:rPr lang="en-US" sz="2200" b="1" dirty="0"/>
              <a:t>NU’s position</a:t>
            </a:r>
          </a:p>
        </p:txBody>
      </p:sp>
      <p:sp>
        <p:nvSpPr>
          <p:cNvPr id="5" name="Slide Number Placeholder 4"/>
          <p:cNvSpPr>
            <a:spLocks noGrp="1"/>
          </p:cNvSpPr>
          <p:nvPr>
            <p:ph type="sldNum" sz="quarter" idx="12"/>
          </p:nvPr>
        </p:nvSpPr>
        <p:spPr/>
        <p:txBody>
          <a:bodyPr/>
          <a:lstStyle/>
          <a:p>
            <a:fld id="{DE30DFA2-29E7-4B59-87B0-F6DF120A1069}" type="slidenum">
              <a:rPr lang="en-US" smtClean="0"/>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895600"/>
            <a:ext cx="3657600" cy="1389888"/>
          </a:xfrm>
          <a:prstGeom prst="rect">
            <a:avLst/>
          </a:prstGeom>
        </p:spPr>
      </p:pic>
      <p:sp>
        <p:nvSpPr>
          <p:cNvPr id="9" name="Rectangle 3"/>
          <p:cNvSpPr txBox="1">
            <a:spLocks noChangeArrowheads="1"/>
          </p:cNvSpPr>
          <p:nvPr/>
        </p:nvSpPr>
        <p:spPr>
          <a:xfrm>
            <a:off x="228600" y="4648200"/>
            <a:ext cx="8458200"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spcAft>
                <a:spcPct val="0"/>
              </a:spcAft>
              <a:buClr>
                <a:schemeClr val="accent2"/>
              </a:buClr>
            </a:pPr>
            <a:r>
              <a:rPr lang="en-US" b="1" dirty="0">
                <a:latin typeface="Arial" pitchFamily="34" charset="0"/>
              </a:rPr>
              <a:t>Expedite construction of energy infrastructure through the use of tariffs</a:t>
            </a:r>
          </a:p>
          <a:p>
            <a:pPr lvl="1">
              <a:spcBef>
                <a:spcPts val="600"/>
              </a:spcBef>
              <a:spcAft>
                <a:spcPct val="0"/>
              </a:spcAft>
              <a:buClr>
                <a:schemeClr val="accent2"/>
              </a:buClr>
              <a:buSzPct val="95000"/>
              <a:buFont typeface="Arial" panose="020B0604020202020204" pitchFamily="34" charset="0"/>
              <a:buChar char="•"/>
            </a:pPr>
            <a:r>
              <a:rPr lang="en-US" sz="1600" dirty="0">
                <a:latin typeface="Arial" pitchFamily="34" charset="0"/>
              </a:rPr>
              <a:t>Address energy policy objectives through existing regulatory precedents and our regulated utilities</a:t>
            </a:r>
          </a:p>
          <a:p>
            <a:pPr lvl="1">
              <a:spcBef>
                <a:spcPts val="600"/>
              </a:spcBef>
              <a:spcAft>
                <a:spcPct val="0"/>
              </a:spcAft>
              <a:buClr>
                <a:schemeClr val="accent2"/>
              </a:buClr>
              <a:buSzPct val="95000"/>
              <a:buFont typeface="Arial" panose="020B0604020202020204" pitchFamily="34" charset="0"/>
              <a:buChar char="•"/>
            </a:pPr>
            <a:r>
              <a:rPr lang="en-US" sz="1600" dirty="0">
                <a:latin typeface="Arial" pitchFamily="34" charset="0"/>
              </a:rPr>
              <a:t>Electric distribution companies’ proposal to NESCOE for contracting for gas transportation capacity</a:t>
            </a:r>
          </a:p>
        </p:txBody>
      </p:sp>
      <p:sp>
        <p:nvSpPr>
          <p:cNvPr id="10" name="Rectangle 3"/>
          <p:cNvSpPr txBox="1">
            <a:spLocks noChangeArrowheads="1"/>
          </p:cNvSpPr>
          <p:nvPr/>
        </p:nvSpPr>
        <p:spPr>
          <a:xfrm>
            <a:off x="76200" y="2125662"/>
            <a:ext cx="8950037" cy="49609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ct val="0"/>
              </a:spcAft>
              <a:buClr>
                <a:schemeClr val="accent2"/>
              </a:buClr>
            </a:pPr>
            <a:r>
              <a:rPr lang="en-US" sz="2000" b="1" dirty="0">
                <a:latin typeface="Arial" pitchFamily="34" charset="0"/>
              </a:rPr>
              <a:t>Stay a committed advocate for customers in the energy marketplace</a:t>
            </a:r>
          </a:p>
        </p:txBody>
      </p:sp>
    </p:spTree>
    <p:extLst>
      <p:ext uri="{BB962C8B-B14F-4D97-AF65-F5344CB8AC3E}">
        <p14:creationId xmlns:p14="http://schemas.microsoft.com/office/powerpoint/2010/main" val="26019359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814"/>
          <a:stretch/>
        </p:blipFill>
        <p:spPr bwMode="auto">
          <a:xfrm>
            <a:off x="5257800" y="1219201"/>
            <a:ext cx="388360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4146" name="Title 1"/>
          <p:cNvSpPr>
            <a:spLocks noGrp="1"/>
          </p:cNvSpPr>
          <p:nvPr>
            <p:ph type="title" idx="4294967295"/>
          </p:nvPr>
        </p:nvSpPr>
        <p:spPr>
          <a:xfrm>
            <a:off x="228600" y="-76200"/>
            <a:ext cx="8229600" cy="1143000"/>
          </a:xfrm>
        </p:spPr>
        <p:txBody>
          <a:bodyPr/>
          <a:lstStyle/>
          <a:p>
            <a:pPr algn="l" eaLnBrk="1" hangingPunct="1">
              <a:defRPr/>
            </a:pPr>
            <a:r>
              <a:rPr lang="en-US" sz="24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t>Diversifying Electric Supplies</a:t>
            </a:r>
          </a:p>
        </p:txBody>
      </p:sp>
      <p:sp>
        <p:nvSpPr>
          <p:cNvPr id="27651" name="Slide Number Placeholder 5"/>
          <p:cNvSpPr txBox="1">
            <a:spLocks noGrp="1"/>
          </p:cNvSpPr>
          <p:nvPr/>
        </p:nvSpPr>
        <p:spPr bwMode="auto">
          <a:xfrm>
            <a:off x="7010400" y="6492875"/>
            <a:ext cx="2133600" cy="365125"/>
          </a:xfrm>
          <a:prstGeom prst="rect">
            <a:avLst/>
          </a:prstGeom>
          <a:noFill/>
          <a:ln>
            <a:miter lim="800000"/>
            <a:headEnd/>
            <a:tailEnd/>
          </a:ln>
        </p:spPr>
        <p:txBody>
          <a:bodyPr anchor="ctr"/>
          <a:lstStyle/>
          <a:p>
            <a:pPr algn="r">
              <a:defRPr/>
            </a:pPr>
            <a:fld id="{C351509F-255E-403F-99A2-DE7118E2BB4C}" type="slidenum">
              <a:rPr lang="en-US" sz="1200">
                <a:solidFill>
                  <a:schemeClr val="tx1"/>
                </a:solidFill>
                <a:latin typeface="+mn-lt"/>
                <a:ea typeface="+mn-ea"/>
              </a:rPr>
              <a:pPr algn="r">
                <a:defRPr/>
              </a:pPr>
              <a:t>13</a:t>
            </a:fld>
            <a:endParaRPr lang="en-US" sz="1200">
              <a:solidFill>
                <a:schemeClr val="tx1"/>
              </a:solidFill>
              <a:latin typeface="+mn-lt"/>
              <a:ea typeface="+mn-ea"/>
            </a:endParaRPr>
          </a:p>
        </p:txBody>
      </p:sp>
      <p:sp>
        <p:nvSpPr>
          <p:cNvPr id="18438" name="Rectangle 1"/>
          <p:cNvSpPr>
            <a:spLocks noChangeArrowheads="1"/>
          </p:cNvSpPr>
          <p:nvPr/>
        </p:nvSpPr>
        <p:spPr bwMode="auto">
          <a:xfrm>
            <a:off x="4876800" y="2362200"/>
            <a:ext cx="1317625" cy="1143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400">
              <a:solidFill>
                <a:schemeClr val="tx1"/>
              </a:solidFill>
              <a:latin typeface="Times"/>
            </a:endParaRPr>
          </a:p>
        </p:txBody>
      </p:sp>
      <p:sp>
        <p:nvSpPr>
          <p:cNvPr id="2" name="Rectangle 1"/>
          <p:cNvSpPr/>
          <p:nvPr/>
        </p:nvSpPr>
        <p:spPr>
          <a:xfrm>
            <a:off x="-228600" y="1243687"/>
            <a:ext cx="4572000" cy="430887"/>
          </a:xfrm>
          <a:prstGeom prst="rect">
            <a:avLst/>
          </a:prstGeom>
        </p:spPr>
        <p:txBody>
          <a:bodyPr>
            <a:spAutoFit/>
          </a:bodyPr>
          <a:lstStyle/>
          <a:p>
            <a:pPr algn="r"/>
            <a:r>
              <a:rPr lang="en-US" sz="2200" b="1" dirty="0">
                <a:ea typeface="MS PGothic" pitchFamily="34" charset="-128"/>
              </a:rPr>
              <a:t>The Northern Pass</a:t>
            </a:r>
            <a:endParaRPr lang="en-US" sz="2200" dirty="0"/>
          </a:p>
        </p:txBody>
      </p:sp>
      <p:sp>
        <p:nvSpPr>
          <p:cNvPr id="8" name="Rectangle 1"/>
          <p:cNvSpPr>
            <a:spLocks noChangeArrowheads="1"/>
          </p:cNvSpPr>
          <p:nvPr/>
        </p:nvSpPr>
        <p:spPr bwMode="auto">
          <a:xfrm>
            <a:off x="5016502" y="3505200"/>
            <a:ext cx="838200" cy="1447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2400">
              <a:solidFill>
                <a:schemeClr val="tx1"/>
              </a:solidFill>
              <a:latin typeface="Times"/>
            </a:endParaRPr>
          </a:p>
        </p:txBody>
      </p:sp>
      <p:sp>
        <p:nvSpPr>
          <p:cNvPr id="18435" name="Content Placeholder 2"/>
          <p:cNvSpPr>
            <a:spLocks noGrp="1"/>
          </p:cNvSpPr>
          <p:nvPr>
            <p:ph idx="4294967295"/>
          </p:nvPr>
        </p:nvSpPr>
        <p:spPr>
          <a:xfrm>
            <a:off x="112857" y="2971800"/>
            <a:ext cx="5443537" cy="3200400"/>
          </a:xfrm>
        </p:spPr>
        <p:txBody>
          <a:bodyPr>
            <a:normAutofit/>
          </a:bodyPr>
          <a:lstStyle/>
          <a:p>
            <a:pPr eaLnBrk="1" hangingPunct="1">
              <a:spcBef>
                <a:spcPts val="1200"/>
              </a:spcBef>
              <a:spcAft>
                <a:spcPct val="0"/>
              </a:spcAft>
              <a:buClr>
                <a:schemeClr val="accent2"/>
              </a:buClr>
              <a:buFont typeface="Wingdings" pitchFamily="2" charset="2"/>
              <a:buChar char="§"/>
            </a:pPr>
            <a:r>
              <a:rPr lang="en-US" sz="1800" b="1" dirty="0">
                <a:latin typeface="Arial" pitchFamily="34" charset="0"/>
              </a:rPr>
              <a:t>Imports 1,200 MWs of clean hydro electricity into New England </a:t>
            </a:r>
          </a:p>
          <a:p>
            <a:pPr lvl="1" eaLnBrk="1" hangingPunct="1">
              <a:spcBef>
                <a:spcPts val="0"/>
              </a:spcBef>
              <a:spcAft>
                <a:spcPct val="0"/>
              </a:spcAft>
              <a:buClr>
                <a:schemeClr val="accent2"/>
              </a:buClr>
              <a:buSzPct val="95000"/>
              <a:buFont typeface="Arial" pitchFamily="34" charset="0"/>
              <a:buChar char="•"/>
            </a:pPr>
            <a:r>
              <a:rPr lang="en-US" sz="1600" dirty="0">
                <a:latin typeface="Arial" pitchFamily="34" charset="0"/>
              </a:rPr>
              <a:t>Enough to power 1 million homes </a:t>
            </a:r>
          </a:p>
          <a:p>
            <a:pPr lvl="1" eaLnBrk="1" hangingPunct="1">
              <a:spcBef>
                <a:spcPts val="0"/>
              </a:spcBef>
              <a:spcAft>
                <a:spcPct val="0"/>
              </a:spcAft>
              <a:buClr>
                <a:schemeClr val="accent2"/>
              </a:buClr>
              <a:buSzPct val="95000"/>
              <a:buFont typeface="Arial" pitchFamily="34" charset="0"/>
              <a:buChar char="•"/>
            </a:pPr>
            <a:r>
              <a:rPr lang="en-US" sz="1600" dirty="0">
                <a:latin typeface="Arial" pitchFamily="34" charset="0"/>
              </a:rPr>
              <a:t>Equal to about four natural gas plants</a:t>
            </a:r>
          </a:p>
          <a:p>
            <a:pPr eaLnBrk="1" hangingPunct="1">
              <a:spcBef>
                <a:spcPts val="1200"/>
              </a:spcBef>
              <a:spcAft>
                <a:spcPct val="0"/>
              </a:spcAft>
              <a:buClr>
                <a:schemeClr val="accent2"/>
              </a:buClr>
              <a:buFont typeface="Wingdings" pitchFamily="2" charset="2"/>
              <a:buChar char="§"/>
            </a:pPr>
            <a:r>
              <a:rPr lang="en-US" sz="1800" b="1" dirty="0">
                <a:latin typeface="Arial" pitchFamily="34" charset="0"/>
              </a:rPr>
              <a:t>New 187-mile transmission line from Quebec to Deerfield, NH </a:t>
            </a:r>
          </a:p>
          <a:p>
            <a:pPr lvl="1" eaLnBrk="1" hangingPunct="1">
              <a:spcBef>
                <a:spcPts val="0"/>
              </a:spcBef>
              <a:spcAft>
                <a:spcPct val="0"/>
              </a:spcAft>
              <a:buClr>
                <a:schemeClr val="accent2"/>
              </a:buClr>
              <a:buSzPct val="95000"/>
              <a:buFont typeface="Arial" pitchFamily="34" charset="0"/>
              <a:buChar char="•"/>
            </a:pPr>
            <a:r>
              <a:rPr lang="en-US" sz="1600" dirty="0">
                <a:latin typeface="Arial" pitchFamily="34" charset="0"/>
              </a:rPr>
              <a:t>147 miles of existing utility-owned rights of way, plus new rights of way, including 8 miles of underground along public roads</a:t>
            </a:r>
          </a:p>
          <a:p>
            <a:pPr eaLnBrk="1" hangingPunct="1">
              <a:spcBef>
                <a:spcPts val="1200"/>
              </a:spcBef>
              <a:spcAft>
                <a:spcPct val="0"/>
              </a:spcAft>
              <a:buClr>
                <a:schemeClr val="accent2"/>
              </a:buClr>
              <a:buSzPct val="95000"/>
              <a:buFont typeface="Wingdings" pitchFamily="2" charset="2"/>
              <a:buChar char="§"/>
            </a:pPr>
            <a:r>
              <a:rPr lang="en-US" sz="1800" b="1" dirty="0">
                <a:latin typeface="Arial" pitchFamily="34" charset="0"/>
              </a:rPr>
              <a:t>Targeted completion: 2017</a:t>
            </a:r>
          </a:p>
        </p:txBody>
      </p:sp>
      <p:sp>
        <p:nvSpPr>
          <p:cNvPr id="5" name="Slide Number Placeholder 4"/>
          <p:cNvSpPr>
            <a:spLocks noGrp="1"/>
          </p:cNvSpPr>
          <p:nvPr>
            <p:ph type="sldNum" sz="quarter" idx="12"/>
          </p:nvPr>
        </p:nvSpPr>
        <p:spPr/>
        <p:txBody>
          <a:bodyPr/>
          <a:lstStyle/>
          <a:p>
            <a:fld id="{DE30DFA2-29E7-4B59-87B0-F6DF120A1069}" type="slidenum">
              <a:rPr lang="en-US" smtClean="0"/>
              <a:t>13</a:t>
            </a:fld>
            <a:endParaRPr lang="en-US" dirty="0"/>
          </a:p>
        </p:txBody>
      </p:sp>
      <p:sp>
        <p:nvSpPr>
          <p:cNvPr id="12" name="Content Placeholder 2"/>
          <p:cNvSpPr txBox="1">
            <a:spLocks/>
          </p:cNvSpPr>
          <p:nvPr/>
        </p:nvSpPr>
        <p:spPr>
          <a:xfrm>
            <a:off x="130534" y="2068730"/>
            <a:ext cx="6084673" cy="11316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2060"/>
              </a:buClr>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spcAft>
                <a:spcPct val="0"/>
              </a:spcAft>
              <a:buClr>
                <a:schemeClr val="accent2"/>
              </a:buClr>
            </a:pPr>
            <a:r>
              <a:rPr lang="en-US" b="1" dirty="0">
                <a:latin typeface="Arial" pitchFamily="34" charset="0"/>
              </a:rPr>
              <a:t>Benefits all of New England</a:t>
            </a:r>
          </a:p>
          <a:p>
            <a:pPr>
              <a:spcBef>
                <a:spcPts val="1200"/>
              </a:spcBef>
              <a:spcAft>
                <a:spcPct val="0"/>
              </a:spcAft>
              <a:buClr>
                <a:schemeClr val="accent2"/>
              </a:buClr>
            </a:pPr>
            <a:r>
              <a:rPr lang="en-US" b="1" dirty="0">
                <a:latin typeface="Arial" pitchFamily="34" charset="0"/>
              </a:rPr>
              <a:t>A partnership between NU and Hydro-Québec</a:t>
            </a:r>
          </a:p>
        </p:txBody>
      </p:sp>
    </p:spTree>
    <p:extLst>
      <p:ext uri="{BB962C8B-B14F-4D97-AF65-F5344CB8AC3E}">
        <p14:creationId xmlns:p14="http://schemas.microsoft.com/office/powerpoint/2010/main" val="35211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idx="4294967295"/>
          </p:nvPr>
        </p:nvSpPr>
        <p:spPr>
          <a:xfrm>
            <a:off x="1219200" y="1143000"/>
            <a:ext cx="3200400" cy="850901"/>
          </a:xfrm>
        </p:spPr>
        <p:txBody>
          <a:bodyPr>
            <a:normAutofit/>
          </a:bodyPr>
          <a:lstStyle/>
          <a:p>
            <a:pPr algn="r"/>
            <a:r>
              <a:rPr lang="en-US" altLang="en-US" sz="2200" b="1" dirty="0">
                <a:latin typeface="+mn-lt"/>
              </a:rPr>
              <a:t>Access Northeast</a:t>
            </a:r>
            <a:br>
              <a:rPr lang="en-US" altLang="en-US" sz="2400" b="1" dirty="0">
                <a:latin typeface="+mn-lt"/>
              </a:rPr>
            </a:br>
            <a:endParaRPr lang="en-US" altLang="en-US" sz="1800" dirty="0">
              <a:latin typeface="+mn-lt"/>
            </a:endParaRPr>
          </a:p>
        </p:txBody>
      </p:sp>
      <p:sp>
        <p:nvSpPr>
          <p:cNvPr id="7" name="Rectangle 6"/>
          <p:cNvSpPr/>
          <p:nvPr/>
        </p:nvSpPr>
        <p:spPr>
          <a:xfrm>
            <a:off x="5715000" y="2362200"/>
            <a:ext cx="3352800" cy="3687163"/>
          </a:xfrm>
          <a:prstGeom prst="rect">
            <a:avLst/>
          </a:prstGeom>
        </p:spPr>
        <p:txBody>
          <a:bodyPr wrap="square">
            <a:spAutoFit/>
          </a:bodyPr>
          <a:lstStyle/>
          <a:p>
            <a:pPr marL="168275" indent="-168275" defTabSz="457200">
              <a:lnSpc>
                <a:spcPct val="85000"/>
              </a:lnSpc>
              <a:spcBef>
                <a:spcPts val="600"/>
              </a:spcBef>
              <a:spcAft>
                <a:spcPts val="600"/>
              </a:spcAft>
              <a:buClr>
                <a:schemeClr val="accent6">
                  <a:lumMod val="75000"/>
                </a:schemeClr>
              </a:buClr>
              <a:buSzPct val="120000"/>
              <a:buFont typeface="Wingdings" pitchFamily="2" charset="2"/>
              <a:buChar char="§"/>
              <a:defRPr/>
            </a:pPr>
            <a:r>
              <a:rPr lang="en-US" altLang="en-US" sz="1800" dirty="0">
                <a:solidFill>
                  <a:schemeClr val="tx1"/>
                </a:solidFill>
                <a:latin typeface="+mj-lt"/>
                <a:ea typeface="+mn-ea"/>
                <a:cs typeface="Arial" pitchFamily="34" charset="0"/>
              </a:rPr>
              <a:t> </a:t>
            </a:r>
            <a:r>
              <a:rPr lang="en-US" altLang="en-US" sz="1800" b="1" dirty="0">
                <a:solidFill>
                  <a:schemeClr val="tx1"/>
                </a:solidFill>
                <a:latin typeface="+mj-lt"/>
                <a:ea typeface="+mn-ea"/>
                <a:cs typeface="Arial" pitchFamily="34" charset="0"/>
              </a:rPr>
              <a:t>Announced September 16</a:t>
            </a:r>
          </a:p>
          <a:p>
            <a:pPr marL="168275" indent="-168275" defTabSz="457200">
              <a:lnSpc>
                <a:spcPct val="85000"/>
              </a:lnSpc>
              <a:spcBef>
                <a:spcPts val="600"/>
              </a:spcBef>
              <a:spcAft>
                <a:spcPts val="600"/>
              </a:spcAft>
              <a:buClr>
                <a:schemeClr val="accent6">
                  <a:lumMod val="75000"/>
                </a:schemeClr>
              </a:buClr>
              <a:buSzPct val="120000"/>
              <a:buFont typeface="Wingdings" pitchFamily="2" charset="2"/>
              <a:buChar char="§"/>
              <a:defRPr/>
            </a:pPr>
            <a:r>
              <a:rPr lang="en-US" altLang="en-US" sz="1800" b="1" dirty="0">
                <a:solidFill>
                  <a:schemeClr val="tx1"/>
                </a:solidFill>
                <a:latin typeface="+mj-lt"/>
                <a:ea typeface="+mn-ea"/>
                <a:cs typeface="Arial" pitchFamily="34" charset="0"/>
              </a:rPr>
              <a:t> NU / Spectra Energy </a:t>
            </a:r>
            <a:r>
              <a:rPr lang="en-US" altLang="en-US" sz="1800" dirty="0">
                <a:solidFill>
                  <a:schemeClr val="tx1"/>
                </a:solidFill>
                <a:latin typeface="+mj-lt"/>
                <a:ea typeface="+mn-ea"/>
                <a:cs typeface="Arial" pitchFamily="34" charset="0"/>
              </a:rPr>
              <a:t>will invest about $3 billion to deliver </a:t>
            </a:r>
            <a:r>
              <a:rPr lang="en-US" altLang="en-US" dirty="0">
                <a:latin typeface="+mj-lt"/>
                <a:cs typeface="Arial" pitchFamily="34" charset="0"/>
              </a:rPr>
              <a:t>more than</a:t>
            </a:r>
            <a:r>
              <a:rPr lang="en-US" altLang="en-US" sz="1800" dirty="0">
                <a:solidFill>
                  <a:schemeClr val="tx1"/>
                </a:solidFill>
                <a:latin typeface="+mj-lt"/>
                <a:ea typeface="+mn-ea"/>
                <a:cs typeface="Arial" pitchFamily="34" charset="0"/>
              </a:rPr>
              <a:t> 1 BCF per day to gas-fired power plants and </a:t>
            </a:r>
            <a:r>
              <a:rPr lang="en-US" altLang="en-US" dirty="0">
                <a:latin typeface="+mj-lt"/>
                <a:cs typeface="Arial" pitchFamily="34" charset="0"/>
              </a:rPr>
              <a:t>local gas distribution companies</a:t>
            </a:r>
            <a:endParaRPr lang="en-US" altLang="en-US" sz="1800" dirty="0">
              <a:solidFill>
                <a:schemeClr val="tx1"/>
              </a:solidFill>
              <a:latin typeface="+mj-lt"/>
              <a:ea typeface="+mn-ea"/>
              <a:cs typeface="Arial" pitchFamily="34" charset="0"/>
            </a:endParaRPr>
          </a:p>
          <a:p>
            <a:pPr marL="168275" indent="-168275" defTabSz="457200">
              <a:lnSpc>
                <a:spcPct val="85000"/>
              </a:lnSpc>
              <a:spcBef>
                <a:spcPts val="600"/>
              </a:spcBef>
              <a:spcAft>
                <a:spcPts val="600"/>
              </a:spcAft>
              <a:buClr>
                <a:schemeClr val="accent6">
                  <a:lumMod val="75000"/>
                </a:schemeClr>
              </a:buClr>
              <a:buSzPct val="120000"/>
              <a:buFont typeface="Wingdings" pitchFamily="2" charset="2"/>
              <a:buChar char="§"/>
              <a:defRPr/>
            </a:pPr>
            <a:r>
              <a:rPr lang="en-US" altLang="en-US" sz="1800" b="1" dirty="0">
                <a:solidFill>
                  <a:schemeClr val="tx1"/>
                </a:solidFill>
                <a:latin typeface="+mj-lt"/>
                <a:ea typeface="+mn-ea"/>
                <a:cs typeface="Arial" pitchFamily="34" charset="0"/>
              </a:rPr>
              <a:t>Utilizes existing pipeline rights of way</a:t>
            </a:r>
          </a:p>
          <a:p>
            <a:pPr marL="168275" indent="-168275" defTabSz="457200">
              <a:lnSpc>
                <a:spcPct val="85000"/>
              </a:lnSpc>
              <a:spcBef>
                <a:spcPts val="600"/>
              </a:spcBef>
              <a:spcAft>
                <a:spcPts val="600"/>
              </a:spcAft>
              <a:buClr>
                <a:schemeClr val="accent6">
                  <a:lumMod val="75000"/>
                </a:schemeClr>
              </a:buClr>
              <a:buSzPct val="120000"/>
              <a:buFont typeface="Wingdings" pitchFamily="2" charset="2"/>
              <a:buChar char="§"/>
              <a:defRPr/>
            </a:pPr>
            <a:r>
              <a:rPr lang="en-US" altLang="en-US" sz="1800" b="1" dirty="0">
                <a:solidFill>
                  <a:schemeClr val="tx1"/>
                </a:solidFill>
                <a:latin typeface="+mj-lt"/>
                <a:ea typeface="+mn-ea"/>
                <a:cs typeface="Arial" pitchFamily="34" charset="0"/>
              </a:rPr>
              <a:t>Expands existing infrastructure</a:t>
            </a:r>
          </a:p>
          <a:p>
            <a:pPr marL="168275" indent="-168275" defTabSz="457200">
              <a:lnSpc>
                <a:spcPct val="85000"/>
              </a:lnSpc>
              <a:spcBef>
                <a:spcPts val="600"/>
              </a:spcBef>
              <a:spcAft>
                <a:spcPts val="600"/>
              </a:spcAft>
              <a:buClr>
                <a:schemeClr val="accent6">
                  <a:lumMod val="75000"/>
                </a:schemeClr>
              </a:buClr>
              <a:buSzPct val="120000"/>
              <a:buFont typeface="Wingdings" pitchFamily="2" charset="2"/>
              <a:buChar char="§"/>
              <a:defRPr/>
            </a:pPr>
            <a:r>
              <a:rPr lang="en-US" altLang="en-US" b="1" dirty="0">
                <a:latin typeface="+mj-lt"/>
                <a:cs typeface="Arial" pitchFamily="34" charset="0"/>
              </a:rPr>
              <a:t>Could serve 60% of New England’s power plants </a:t>
            </a:r>
          </a:p>
          <a:p>
            <a:pPr marL="168275" indent="-168275" defTabSz="457200">
              <a:lnSpc>
                <a:spcPct val="85000"/>
              </a:lnSpc>
              <a:spcBef>
                <a:spcPts val="600"/>
              </a:spcBef>
              <a:spcAft>
                <a:spcPts val="600"/>
              </a:spcAft>
              <a:buClr>
                <a:schemeClr val="accent6">
                  <a:lumMod val="75000"/>
                </a:schemeClr>
              </a:buClr>
              <a:buSzPct val="120000"/>
              <a:buFont typeface="Wingdings" pitchFamily="2" charset="2"/>
              <a:buChar char="§"/>
              <a:defRPr/>
            </a:pPr>
            <a:r>
              <a:rPr lang="en-US" altLang="en-US" b="1" dirty="0">
                <a:latin typeface="+mj-lt"/>
                <a:cs typeface="Arial" pitchFamily="34" charset="0"/>
              </a:rPr>
              <a:t>Target completion 2018-19</a:t>
            </a:r>
            <a:endParaRPr lang="en-US" altLang="en-US" sz="1800" b="1" dirty="0">
              <a:solidFill>
                <a:schemeClr val="tx1"/>
              </a:solidFill>
              <a:latin typeface="+mj-lt"/>
              <a:ea typeface="+mn-ea"/>
              <a:cs typeface="Arial" pitchFamily="34" charset="0"/>
            </a:endParaRPr>
          </a:p>
        </p:txBody>
      </p:sp>
      <p:pic>
        <p:nvPicPr>
          <p:cNvPr id="19464"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1150" y="2097376"/>
            <a:ext cx="5624512" cy="462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50" y="2097376"/>
            <a:ext cx="273685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2159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t>Opening the Natural Gas </a:t>
            </a:r>
          </a:p>
          <a:p>
            <a:pPr algn="l">
              <a:defRPr/>
            </a:pPr>
            <a:r>
              <a:rPr lang="en-US" sz="2800" b="1" dirty="0">
                <a:solidFill>
                  <a:schemeClr val="bg1"/>
                </a:solidFill>
                <a:effectLst>
                  <a:outerShdw blurRad="38100" dist="38100" dir="2700000" algn="tl">
                    <a:srgbClr val="000000">
                      <a:alpha val="43137"/>
                    </a:srgbClr>
                  </a:outerShdw>
                </a:effectLst>
                <a:latin typeface="Arial" pitchFamily="34" charset="0"/>
                <a:ea typeface="MS PGothic" pitchFamily="34" charset="-128"/>
              </a:rPr>
              <a:t>Bottleneck to New England</a:t>
            </a:r>
          </a:p>
        </p:txBody>
      </p:sp>
      <p:sp>
        <p:nvSpPr>
          <p:cNvPr id="4" name="Slide Number Placeholder 3"/>
          <p:cNvSpPr>
            <a:spLocks noGrp="1"/>
          </p:cNvSpPr>
          <p:nvPr>
            <p:ph type="sldNum" sz="quarter" idx="12"/>
          </p:nvPr>
        </p:nvSpPr>
        <p:spPr/>
        <p:txBody>
          <a:bodyPr/>
          <a:lstStyle/>
          <a:p>
            <a:fld id="{DE30DFA2-29E7-4B59-87B0-F6DF120A1069}" type="slidenum">
              <a:rPr lang="en-US" smtClean="0"/>
              <a:t>14</a:t>
            </a:fld>
            <a:endParaRPr lang="en-US" dirty="0"/>
          </a:p>
        </p:txBody>
      </p:sp>
    </p:spTree>
    <p:extLst>
      <p:ext uri="{BB962C8B-B14F-4D97-AF65-F5344CB8AC3E}">
        <p14:creationId xmlns:p14="http://schemas.microsoft.com/office/powerpoint/2010/main" val="30162652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2758" y="4191000"/>
            <a:ext cx="3053642" cy="749219"/>
          </a:xfrm>
        </p:spPr>
        <p:txBody>
          <a:bodyPr>
            <a:normAutofit/>
          </a:bodyPr>
          <a:lstStyle/>
          <a:p>
            <a:r>
              <a:rPr lang="en-US" sz="3100" b="1" i="1" dirty="0">
                <a:solidFill>
                  <a:schemeClr val="accent6">
                    <a:lumMod val="75000"/>
                  </a:schemeClr>
                </a:solidFill>
                <a:effectLst>
                  <a:outerShdw blurRad="38100" dist="38100" dir="2700000" algn="tl">
                    <a:srgbClr val="000000">
                      <a:alpha val="43137"/>
                    </a:srgbClr>
                  </a:outerShdw>
                </a:effectLst>
              </a:rPr>
              <a:t>Matt Gibbs</a:t>
            </a:r>
          </a:p>
        </p:txBody>
      </p:sp>
      <p:sp>
        <p:nvSpPr>
          <p:cNvPr id="4" name="TextBox 3"/>
          <p:cNvSpPr txBox="1"/>
          <p:nvPr/>
        </p:nvSpPr>
        <p:spPr>
          <a:xfrm>
            <a:off x="228600" y="304800"/>
            <a:ext cx="5410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mj-lt"/>
              </a:rPr>
              <a:t>How We Can Help</a:t>
            </a:r>
            <a:endParaRPr lang="en-US" sz="28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64009" y="1066800"/>
            <a:ext cx="4456284" cy="707886"/>
          </a:xfrm>
          <a:prstGeom prst="rect">
            <a:avLst/>
          </a:prstGeom>
          <a:noFill/>
        </p:spPr>
        <p:txBody>
          <a:bodyPr wrap="square" rtlCol="0">
            <a:spAutoFit/>
          </a:bodyPr>
          <a:lstStyle/>
          <a:p>
            <a:pPr algn="r"/>
            <a:r>
              <a:rPr lang="en-US" sz="2000" b="1" dirty="0"/>
              <a:t>We can help you manage costs through energy efficiency</a:t>
            </a:r>
            <a:endParaRPr lang="en-US" sz="2000" dirty="0"/>
          </a:p>
        </p:txBody>
      </p:sp>
      <p:sp>
        <p:nvSpPr>
          <p:cNvPr id="6" name="TextBox 5"/>
          <p:cNvSpPr txBox="1"/>
          <p:nvPr/>
        </p:nvSpPr>
        <p:spPr>
          <a:xfrm>
            <a:off x="660400" y="4736068"/>
            <a:ext cx="4333494" cy="369332"/>
          </a:xfrm>
          <a:prstGeom prst="rect">
            <a:avLst/>
          </a:prstGeom>
          <a:noFill/>
        </p:spPr>
        <p:txBody>
          <a:bodyPr wrap="square" rtlCol="0">
            <a:spAutoFit/>
          </a:bodyPr>
          <a:lstStyle/>
          <a:p>
            <a:pPr algn="r"/>
            <a:r>
              <a:rPr lang="en-US" dirty="0">
                <a:latin typeface="+mj-lt"/>
              </a:rPr>
              <a:t>Director, Implementation</a:t>
            </a:r>
          </a:p>
        </p:txBody>
      </p:sp>
      <p:sp>
        <p:nvSpPr>
          <p:cNvPr id="8" name="Slide Number Placeholder 7"/>
          <p:cNvSpPr>
            <a:spLocks noGrp="1"/>
          </p:cNvSpPr>
          <p:nvPr>
            <p:ph type="sldNum" sz="quarter" idx="12"/>
          </p:nvPr>
        </p:nvSpPr>
        <p:spPr/>
        <p:txBody>
          <a:bodyPr/>
          <a:lstStyle/>
          <a:p>
            <a:fld id="{DE30DFA2-29E7-4B59-87B0-F6DF120A1069}" type="slidenum">
              <a:rPr lang="en-US" smtClean="0"/>
              <a:t>15</a:t>
            </a:fld>
            <a:endParaRPr lang="en-US"/>
          </a:p>
        </p:txBody>
      </p:sp>
      <p:sp>
        <p:nvSpPr>
          <p:cNvPr id="11" name="TextBox 10"/>
          <p:cNvSpPr txBox="1"/>
          <p:nvPr/>
        </p:nvSpPr>
        <p:spPr>
          <a:xfrm>
            <a:off x="990600" y="2514600"/>
            <a:ext cx="3962400" cy="1323439"/>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
            </a:pPr>
            <a:r>
              <a:rPr lang="en-US" sz="2000" dirty="0">
                <a:latin typeface="+mj-lt"/>
              </a:rPr>
              <a:t>Solutions for business customers:</a:t>
            </a:r>
          </a:p>
          <a:p>
            <a:pPr marL="800100" lvl="1" indent="-342900">
              <a:buClr>
                <a:schemeClr val="accent6">
                  <a:lumMod val="75000"/>
                </a:schemeClr>
              </a:buClr>
              <a:buFont typeface="Arial" panose="020B0604020202020204" pitchFamily="34" charset="0"/>
              <a:buChar char="•"/>
            </a:pPr>
            <a:r>
              <a:rPr lang="en-US" sz="2000" dirty="0">
                <a:latin typeface="+mj-lt"/>
              </a:rPr>
              <a:t>Small business</a:t>
            </a:r>
          </a:p>
          <a:p>
            <a:pPr marL="800100" lvl="1" indent="-342900">
              <a:buClr>
                <a:schemeClr val="accent6">
                  <a:lumMod val="75000"/>
                </a:schemeClr>
              </a:buClr>
              <a:buFont typeface="Arial" panose="020B0604020202020204" pitchFamily="34" charset="0"/>
              <a:buChar char="•"/>
            </a:pPr>
            <a:r>
              <a:rPr lang="en-US" sz="2000" dirty="0">
                <a:latin typeface="+mj-lt"/>
              </a:rPr>
              <a:t>Commercial and municipal</a:t>
            </a:r>
          </a:p>
          <a:p>
            <a:pPr marL="800100" lvl="1" indent="-342900">
              <a:buClr>
                <a:schemeClr val="accent6">
                  <a:lumMod val="75000"/>
                </a:schemeClr>
              </a:buClr>
              <a:buFont typeface="Arial" panose="020B0604020202020204" pitchFamily="34" charset="0"/>
              <a:buChar char="•"/>
            </a:pPr>
            <a:r>
              <a:rPr lang="en-US" sz="2000" dirty="0">
                <a:latin typeface="+mj-lt"/>
              </a:rPr>
              <a:t>Industrial</a:t>
            </a:r>
          </a:p>
        </p:txBody>
      </p:sp>
      <p:pic>
        <p:nvPicPr>
          <p:cNvPr id="3074" name="Picture 2" descr="C:\Users\saundjm\AppData\Local\Temp\notes5D0298\Gibbs DSC_2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0" y="2162175"/>
            <a:ext cx="2267712" cy="3657600"/>
          </a:xfrm>
          <a:prstGeom prst="rect">
            <a:avLst/>
          </a:prstGeom>
          <a:noFill/>
          <a:ln w="63500" cmpd="thickThi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5" name="Picture 3" descr="C:\Users\saundjm\AppData\Local\Temp\notes5D0298\CLP YG lockup horiz 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7132" y="5105400"/>
            <a:ext cx="2305812"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91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C:\Users\saundjm\AppData\Local\Temp\notes5D0298\NU CT Map Electric Gas-W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210" y="2636520"/>
            <a:ext cx="4528390" cy="3535680"/>
          </a:xfrm>
          <a:prstGeom prst="rect">
            <a:avLst/>
          </a:prstGeom>
          <a:noFill/>
          <a:extLst>
            <a:ext uri="{909E8E84-426E-40DD-AFC4-6F175D3DCCD1}">
              <a14:hiddenFill xmlns:a14="http://schemas.microsoft.com/office/drawing/2010/main">
                <a:solidFill>
                  <a:srgbClr val="FFFFFF"/>
                </a:solidFill>
              </a14:hiddenFill>
            </a:ext>
          </a:extLst>
        </p:spPr>
      </p:pic>
      <p:sp>
        <p:nvSpPr>
          <p:cNvPr id="110594" name="Rectangle 2"/>
          <p:cNvSpPr>
            <a:spLocks noGrp="1" noChangeArrowheads="1"/>
          </p:cNvSpPr>
          <p:nvPr>
            <p:ph type="title" idx="4294967295"/>
          </p:nvPr>
        </p:nvSpPr>
        <p:spPr>
          <a:xfrm>
            <a:off x="-427037" y="990600"/>
            <a:ext cx="4846637" cy="850900"/>
          </a:xfrm>
        </p:spPr>
        <p:txBody>
          <a:bodyPr>
            <a:normAutofit/>
          </a:bodyPr>
          <a:lstStyle/>
          <a:p>
            <a:pPr algn="r">
              <a:defRPr/>
            </a:pPr>
            <a:r>
              <a:rPr lang="en-US" sz="2000" b="1" dirty="0">
                <a:latin typeface="+mn-lt"/>
                <a:ea typeface="ＭＳ Ｐゴシック" pitchFamily="34" charset="-128"/>
              </a:rPr>
              <a:t>There are many programs available </a:t>
            </a:r>
            <a:br>
              <a:rPr lang="en-US" sz="2000" b="1" dirty="0">
                <a:latin typeface="+mn-lt"/>
                <a:ea typeface="ＭＳ Ｐゴシック" pitchFamily="34" charset="-128"/>
              </a:rPr>
            </a:br>
            <a:r>
              <a:rPr lang="en-US" sz="2000" b="1" dirty="0">
                <a:latin typeface="+mn-lt"/>
                <a:ea typeface="ＭＳ Ｐゴシック" pitchFamily="34" charset="-128"/>
              </a:rPr>
              <a:t>to help you manage costs</a:t>
            </a:r>
            <a:endParaRPr lang="en-US" sz="2000" b="1" dirty="0">
              <a:effectLst>
                <a:outerShdw blurRad="38100" dist="38100" dir="2700000" algn="tl">
                  <a:srgbClr val="000000">
                    <a:alpha val="43137"/>
                  </a:srgbClr>
                </a:outerShdw>
              </a:effectLst>
              <a:latin typeface="+mn-lt"/>
            </a:endParaRPr>
          </a:p>
        </p:txBody>
      </p:sp>
      <p:sp>
        <p:nvSpPr>
          <p:cNvPr id="110595" name="Rectangle 3"/>
          <p:cNvSpPr>
            <a:spLocks noGrp="1" noChangeArrowheads="1"/>
          </p:cNvSpPr>
          <p:nvPr>
            <p:ph type="body" idx="4294967295"/>
          </p:nvPr>
        </p:nvSpPr>
        <p:spPr>
          <a:xfrm>
            <a:off x="228600" y="2286000"/>
            <a:ext cx="4495800" cy="3683000"/>
          </a:xfrm>
        </p:spPr>
        <p:txBody>
          <a:bodyPr/>
          <a:lstStyle/>
          <a:p>
            <a:pPr>
              <a:buClr>
                <a:schemeClr val="accent6">
                  <a:lumMod val="75000"/>
                </a:schemeClr>
              </a:buClr>
              <a:defRPr/>
            </a:pPr>
            <a:r>
              <a:rPr lang="en-US" sz="2000" b="1" dirty="0">
                <a:latin typeface="+mj-lt"/>
                <a:ea typeface="ＭＳ Ｐゴシック" pitchFamily="34" charset="-128"/>
              </a:rPr>
              <a:t>Our energy experts are here to help you cut costs through energy efficiency</a:t>
            </a:r>
          </a:p>
          <a:p>
            <a:pPr lvl="1">
              <a:spcBef>
                <a:spcPts val="0"/>
              </a:spcBef>
              <a:buClr>
                <a:schemeClr val="accent6">
                  <a:lumMod val="75000"/>
                </a:schemeClr>
              </a:buClr>
              <a:buFont typeface="Arial" panose="020B0604020202020204" pitchFamily="34" charset="0"/>
              <a:buChar char="•"/>
              <a:defRPr/>
            </a:pPr>
            <a:r>
              <a:rPr lang="en-US" sz="1800" dirty="0">
                <a:latin typeface="+mj-lt"/>
                <a:ea typeface="ＭＳ Ｐゴシック" pitchFamily="34" charset="-128"/>
              </a:rPr>
              <a:t>Financial incentives</a:t>
            </a:r>
          </a:p>
          <a:p>
            <a:pPr lvl="1">
              <a:spcBef>
                <a:spcPts val="0"/>
              </a:spcBef>
              <a:buClr>
                <a:schemeClr val="accent6">
                  <a:lumMod val="75000"/>
                </a:schemeClr>
              </a:buClr>
              <a:buFont typeface="Arial" panose="020B0604020202020204" pitchFamily="34" charset="0"/>
              <a:buChar char="•"/>
              <a:defRPr/>
            </a:pPr>
            <a:r>
              <a:rPr lang="en-US" sz="1800" dirty="0">
                <a:latin typeface="+mj-lt"/>
                <a:ea typeface="ＭＳ Ｐゴシック" pitchFamily="34" charset="-128"/>
              </a:rPr>
              <a:t>Technical assistance</a:t>
            </a:r>
          </a:p>
          <a:p>
            <a:pPr lvl="1">
              <a:spcBef>
                <a:spcPts val="0"/>
              </a:spcBef>
              <a:buClr>
                <a:schemeClr val="accent6">
                  <a:lumMod val="75000"/>
                </a:schemeClr>
              </a:buClr>
              <a:buFont typeface="Arial" panose="020B0604020202020204" pitchFamily="34" charset="0"/>
              <a:buChar char="•"/>
              <a:defRPr/>
            </a:pPr>
            <a:r>
              <a:rPr lang="en-US" sz="1800" dirty="0">
                <a:latin typeface="+mj-lt"/>
                <a:ea typeface="ＭＳ Ｐゴシック" pitchFamily="34" charset="-128"/>
              </a:rPr>
              <a:t>Financing opportunities for municipal projects</a:t>
            </a:r>
          </a:p>
          <a:p>
            <a:pPr marL="0" indent="0">
              <a:buFontTx/>
              <a:buNone/>
              <a:defRPr/>
            </a:pPr>
            <a:endParaRPr lang="en-US" sz="2000" b="1" dirty="0">
              <a:latin typeface="+mj-lt"/>
              <a:ea typeface="ＭＳ Ｐゴシック" pitchFamily="34" charset="-128"/>
            </a:endParaRPr>
          </a:p>
          <a:p>
            <a:pPr>
              <a:buClr>
                <a:schemeClr val="accent6">
                  <a:lumMod val="75000"/>
                </a:schemeClr>
              </a:buClr>
              <a:defRPr/>
            </a:pPr>
            <a:r>
              <a:rPr lang="en-US" sz="2000" b="1" dirty="0">
                <a:latin typeface="+mj-lt"/>
                <a:ea typeface="ＭＳ Ｐゴシック" pitchFamily="34" charset="-128"/>
              </a:rPr>
              <a:t>Contact your Account Executive or our Business Center to get started!</a:t>
            </a:r>
          </a:p>
          <a:p>
            <a:pPr lvl="1">
              <a:spcAft>
                <a:spcPct val="95000"/>
              </a:spcAft>
              <a:buSzPct val="95000"/>
              <a:buFont typeface="Times"/>
              <a:buChar char="•"/>
              <a:defRPr/>
            </a:pPr>
            <a:endParaRPr lang="en-US" sz="2200" dirty="0">
              <a:latin typeface="+mj-lt"/>
              <a:ea typeface="ＭＳ Ｐゴシック" pitchFamily="34" charset="-128"/>
            </a:endParaRPr>
          </a:p>
        </p:txBody>
      </p:sp>
      <p:sp>
        <p:nvSpPr>
          <p:cNvPr id="6" name="TextBox 5"/>
          <p:cNvSpPr txBox="1"/>
          <p:nvPr/>
        </p:nvSpPr>
        <p:spPr>
          <a:xfrm>
            <a:off x="228600" y="304800"/>
            <a:ext cx="5410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mj-lt"/>
              </a:rPr>
              <a:t>How We Can Help</a:t>
            </a:r>
            <a:endParaRPr lang="en-US" sz="2800" dirty="0">
              <a:solidFill>
                <a:schemeClr val="bg1"/>
              </a:solidFill>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fld id="{DE30DFA2-29E7-4B59-87B0-F6DF120A1069}" type="slidenum">
              <a:rPr lang="en-US" smtClean="0"/>
              <a:t>16</a:t>
            </a:fld>
            <a:endParaRPr lang="en-US" dirty="0"/>
          </a:p>
        </p:txBody>
      </p:sp>
      <p:grpSp>
        <p:nvGrpSpPr>
          <p:cNvPr id="5" name="Group 4"/>
          <p:cNvGrpSpPr/>
          <p:nvPr/>
        </p:nvGrpSpPr>
        <p:grpSpPr>
          <a:xfrm>
            <a:off x="5378424" y="1524000"/>
            <a:ext cx="3621634" cy="956276"/>
            <a:chOff x="5398541" y="1901983"/>
            <a:chExt cx="3621634" cy="956276"/>
          </a:xfrm>
        </p:grpSpPr>
        <p:pic>
          <p:nvPicPr>
            <p:cNvPr id="4098" name="Picture 2" descr="C:\Users\saundjm\AppData\Local\Temp\notes5D0298\CLP YG lockup horiz 4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52" b="37658"/>
            <a:stretch/>
          </p:blipFill>
          <p:spPr bwMode="auto">
            <a:xfrm>
              <a:off x="7189241" y="1901983"/>
              <a:ext cx="1830934" cy="6888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aundjm\AppData\Local\Temp\notes5D0298\CLP YG lockup horiz 4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475" b="29899"/>
            <a:stretch/>
          </p:blipFill>
          <p:spPr bwMode="auto">
            <a:xfrm>
              <a:off x="5398541" y="1901983"/>
              <a:ext cx="1790700" cy="7745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saundjm\AppData\Local\Temp\notes5D0298\CLP YG lockup horiz 4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88" t="74667" r="22269"/>
            <a:stretch/>
          </p:blipFill>
          <p:spPr bwMode="auto">
            <a:xfrm>
              <a:off x="6096000" y="2578353"/>
              <a:ext cx="2314575" cy="2799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42592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381000" y="914400"/>
            <a:ext cx="4038600" cy="1143000"/>
          </a:xfrm>
        </p:spPr>
        <p:txBody>
          <a:bodyPr>
            <a:normAutofit/>
          </a:bodyPr>
          <a:lstStyle/>
          <a:p>
            <a:pPr algn="r">
              <a:defRPr/>
            </a:pPr>
            <a:r>
              <a:rPr lang="en-US" sz="2200" b="1" dirty="0">
                <a:latin typeface="+mn-lt"/>
                <a:ea typeface="ＭＳ Ｐゴシック" pitchFamily="34" charset="-128"/>
              </a:rPr>
              <a:t>Small Business Solutions</a:t>
            </a:r>
            <a:endParaRPr lang="en-US" sz="2200" b="1" dirty="0">
              <a:effectLst>
                <a:outerShdw blurRad="38100" dist="38100" dir="2700000" algn="tl">
                  <a:srgbClr val="000000">
                    <a:alpha val="43137"/>
                  </a:srgbClr>
                </a:outerShdw>
              </a:effectLst>
              <a:latin typeface="+mn-lt"/>
            </a:endParaRPr>
          </a:p>
        </p:txBody>
      </p:sp>
      <p:sp>
        <p:nvSpPr>
          <p:cNvPr id="10243" name="Rectangle 3"/>
          <p:cNvSpPr>
            <a:spLocks noGrp="1" noChangeArrowheads="1"/>
          </p:cNvSpPr>
          <p:nvPr>
            <p:ph type="body" idx="4294967295"/>
          </p:nvPr>
        </p:nvSpPr>
        <p:spPr>
          <a:xfrm>
            <a:off x="381000" y="2301875"/>
            <a:ext cx="5334000" cy="3946525"/>
          </a:xfrm>
        </p:spPr>
        <p:txBody>
          <a:bodyPr/>
          <a:lstStyle/>
          <a:p>
            <a:pPr>
              <a:buClr>
                <a:schemeClr val="accent6">
                  <a:lumMod val="75000"/>
                </a:schemeClr>
              </a:buClr>
            </a:pPr>
            <a:r>
              <a:rPr lang="en-US" sz="2000" b="1" dirty="0">
                <a:latin typeface="+mj-lt"/>
              </a:rPr>
              <a:t>Turnkey</a:t>
            </a:r>
            <a:r>
              <a:rPr lang="en-US" sz="2000" dirty="0">
                <a:latin typeface="+mj-lt"/>
              </a:rPr>
              <a:t> </a:t>
            </a:r>
          </a:p>
          <a:p>
            <a:pPr lvl="1">
              <a:buClr>
                <a:schemeClr val="accent6">
                  <a:lumMod val="75000"/>
                </a:schemeClr>
              </a:buClr>
              <a:buFont typeface="Arial" panose="020B0604020202020204" pitchFamily="34" charset="0"/>
              <a:buChar char="•"/>
            </a:pPr>
            <a:r>
              <a:rPr lang="en-US" sz="1800" dirty="0">
                <a:latin typeface="+mj-lt"/>
              </a:rPr>
              <a:t>We provide the energy expertise and the labor so you don’t have to </a:t>
            </a:r>
          </a:p>
          <a:p>
            <a:pPr lvl="1">
              <a:buClr>
                <a:schemeClr val="accent6">
                  <a:lumMod val="75000"/>
                </a:schemeClr>
              </a:buClr>
              <a:buFont typeface="Arial" panose="020B0604020202020204" pitchFamily="34" charset="0"/>
              <a:buChar char="•"/>
            </a:pPr>
            <a:r>
              <a:rPr lang="en-US" sz="1800" dirty="0">
                <a:latin typeface="+mj-lt"/>
              </a:rPr>
              <a:t>Use your own labor or electrical contractor</a:t>
            </a:r>
          </a:p>
          <a:p>
            <a:pPr>
              <a:spcBef>
                <a:spcPts val="1200"/>
              </a:spcBef>
              <a:buClr>
                <a:schemeClr val="accent6">
                  <a:lumMod val="75000"/>
                </a:schemeClr>
              </a:buClr>
            </a:pPr>
            <a:r>
              <a:rPr lang="en-US" sz="2000" b="1" dirty="0">
                <a:latin typeface="+mj-lt"/>
              </a:rPr>
              <a:t>Lighting and equipment upgrades </a:t>
            </a:r>
          </a:p>
          <a:p>
            <a:pPr lvl="1">
              <a:buClr>
                <a:schemeClr val="accent6">
                  <a:lumMod val="75000"/>
                </a:schemeClr>
              </a:buClr>
              <a:buFont typeface="Arial" panose="020B0604020202020204" pitchFamily="34" charset="0"/>
              <a:buChar char="•"/>
            </a:pPr>
            <a:r>
              <a:rPr lang="en-US" sz="1800" dirty="0">
                <a:latin typeface="+mj-lt"/>
              </a:rPr>
              <a:t>Improve quality and save</a:t>
            </a:r>
          </a:p>
          <a:p>
            <a:pPr>
              <a:spcBef>
                <a:spcPts val="1200"/>
              </a:spcBef>
              <a:buClr>
                <a:schemeClr val="accent6">
                  <a:lumMod val="75000"/>
                </a:schemeClr>
              </a:buClr>
            </a:pPr>
            <a:r>
              <a:rPr lang="en-US" sz="2000" b="1" dirty="0">
                <a:latin typeface="+mj-lt"/>
              </a:rPr>
              <a:t>Incentives</a:t>
            </a:r>
            <a:r>
              <a:rPr lang="en-US" sz="2000" dirty="0">
                <a:latin typeface="+mj-lt"/>
              </a:rPr>
              <a:t> </a:t>
            </a:r>
          </a:p>
          <a:p>
            <a:pPr lvl="1">
              <a:buClr>
                <a:schemeClr val="accent6">
                  <a:lumMod val="75000"/>
                </a:schemeClr>
              </a:buClr>
              <a:buFont typeface="Arial" panose="020B0604020202020204" pitchFamily="34" charset="0"/>
              <a:buChar char="•"/>
            </a:pPr>
            <a:r>
              <a:rPr lang="en-US" sz="1800" dirty="0">
                <a:latin typeface="+mj-lt"/>
              </a:rPr>
              <a:t>Up to 50% of your project </a:t>
            </a:r>
          </a:p>
          <a:p>
            <a:pPr lvl="1">
              <a:spcAft>
                <a:spcPct val="95000"/>
              </a:spcAft>
              <a:buSzPct val="95000"/>
            </a:pPr>
            <a:endParaRPr lang="en-US" sz="2200" dirty="0">
              <a:latin typeface="+mj-lt"/>
            </a:endParaRPr>
          </a:p>
        </p:txBody>
      </p:sp>
      <p:sp>
        <p:nvSpPr>
          <p:cNvPr id="5" name="TextBox 4"/>
          <p:cNvSpPr txBox="1"/>
          <p:nvPr/>
        </p:nvSpPr>
        <p:spPr>
          <a:xfrm>
            <a:off x="228600" y="304800"/>
            <a:ext cx="5410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mj-lt"/>
              </a:rPr>
              <a:t>How We Can Help</a:t>
            </a:r>
            <a:endParaRPr lang="en-US" sz="2800" dirty="0">
              <a:solidFill>
                <a:schemeClr val="bg1"/>
              </a:solidFill>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fld id="{DE30DFA2-29E7-4B59-87B0-F6DF120A1069}" type="slidenum">
              <a:rPr lang="en-US" smtClean="0"/>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2900363" cy="1998830"/>
          </a:xfrm>
          <a:prstGeom prst="rect">
            <a:avLst/>
          </a:prstGeom>
          <a:noFill/>
          <a:ln>
            <a:noFill/>
          </a:ln>
          <a:effectLst>
            <a:outerShdw blurRad="114300" dist="190500" dir="2700000" algn="ctr" rotWithShape="0">
              <a:schemeClr val="tx1">
                <a:lumMod val="75000"/>
                <a:lumOff val="2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5632643" y="4682524"/>
            <a:ext cx="3352800" cy="956276"/>
            <a:chOff x="5398541" y="1901983"/>
            <a:chExt cx="3352800" cy="956276"/>
          </a:xfrm>
        </p:grpSpPr>
        <p:pic>
          <p:nvPicPr>
            <p:cNvPr id="10" name="Picture 2" descr="C:\Users\saundjm\AppData\Local\Temp\notes5D0298\CLP YG lockup horiz 4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52" r="6835" b="37658"/>
            <a:stretch/>
          </p:blipFill>
          <p:spPr bwMode="auto">
            <a:xfrm>
              <a:off x="7189241" y="1901983"/>
              <a:ext cx="1562100" cy="6888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aundjm\AppData\Local\Temp\notes5D0298\CLP YG lockup horiz 4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475" b="29899"/>
            <a:stretch/>
          </p:blipFill>
          <p:spPr bwMode="auto">
            <a:xfrm>
              <a:off x="5398541" y="1901983"/>
              <a:ext cx="1790700" cy="774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aundjm\AppData\Local\Temp\notes5D0298\CLP YG lockup horiz 4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88" t="74667" r="22269"/>
            <a:stretch/>
          </p:blipFill>
          <p:spPr bwMode="auto">
            <a:xfrm>
              <a:off x="6096000" y="2578353"/>
              <a:ext cx="2314575" cy="2799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08208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533400" y="990600"/>
            <a:ext cx="4856162" cy="850900"/>
          </a:xfrm>
        </p:spPr>
        <p:txBody>
          <a:bodyPr>
            <a:normAutofit/>
          </a:bodyPr>
          <a:lstStyle/>
          <a:p>
            <a:pPr algn="r">
              <a:defRPr/>
            </a:pPr>
            <a:r>
              <a:rPr lang="en-US" sz="2200" b="1" dirty="0">
                <a:latin typeface="+mn-lt"/>
                <a:ea typeface="ＭＳ Ｐゴシック" pitchFamily="34" charset="-128"/>
              </a:rPr>
              <a:t>Commercial and Municipal Businesses</a:t>
            </a:r>
            <a:endParaRPr lang="en-US" sz="2200" b="1" dirty="0">
              <a:effectLst>
                <a:outerShdw blurRad="38100" dist="38100" dir="2700000" algn="tl">
                  <a:srgbClr val="000000">
                    <a:alpha val="43137"/>
                  </a:srgbClr>
                </a:outerShdw>
              </a:effectLst>
              <a:latin typeface="+mn-lt"/>
            </a:endParaRPr>
          </a:p>
        </p:txBody>
      </p:sp>
      <p:sp>
        <p:nvSpPr>
          <p:cNvPr id="11267" name="Rectangle 3"/>
          <p:cNvSpPr>
            <a:spLocks noGrp="1" noChangeArrowheads="1"/>
          </p:cNvSpPr>
          <p:nvPr>
            <p:ph type="body" idx="4294967295"/>
          </p:nvPr>
        </p:nvSpPr>
        <p:spPr>
          <a:xfrm>
            <a:off x="228600" y="1981200"/>
            <a:ext cx="5029200" cy="3946525"/>
          </a:xfrm>
        </p:spPr>
        <p:txBody>
          <a:bodyPr>
            <a:normAutofit lnSpcReduction="10000"/>
          </a:bodyPr>
          <a:lstStyle/>
          <a:p>
            <a:pPr>
              <a:buClr>
                <a:schemeClr val="accent6">
                  <a:lumMod val="75000"/>
                </a:schemeClr>
              </a:buClr>
            </a:pPr>
            <a:r>
              <a:rPr lang="en-US" sz="2000" b="1" dirty="0">
                <a:latin typeface="+mj-lt"/>
              </a:rPr>
              <a:t>Retro-commissioning</a:t>
            </a:r>
          </a:p>
          <a:p>
            <a:pPr lvl="1">
              <a:buClr>
                <a:schemeClr val="accent6">
                  <a:lumMod val="75000"/>
                </a:schemeClr>
              </a:buClr>
              <a:buFont typeface="Arial" panose="020B0604020202020204" pitchFamily="34" charset="0"/>
              <a:buChar char="•"/>
            </a:pPr>
            <a:r>
              <a:rPr lang="en-US" sz="1800" dirty="0">
                <a:latin typeface="+mj-lt"/>
              </a:rPr>
              <a:t>Ensure your building is performing as intended with retro-commissioning</a:t>
            </a:r>
          </a:p>
          <a:p>
            <a:pPr>
              <a:spcBef>
                <a:spcPts val="600"/>
              </a:spcBef>
              <a:buClr>
                <a:schemeClr val="accent6">
                  <a:lumMod val="75000"/>
                </a:schemeClr>
              </a:buClr>
            </a:pPr>
            <a:r>
              <a:rPr lang="en-US" sz="2000" b="1" dirty="0">
                <a:latin typeface="+mj-lt"/>
              </a:rPr>
              <a:t>Incentives </a:t>
            </a:r>
          </a:p>
          <a:p>
            <a:pPr lvl="1">
              <a:buClr>
                <a:schemeClr val="accent6">
                  <a:lumMod val="75000"/>
                </a:schemeClr>
              </a:buClr>
              <a:buFont typeface="Arial" panose="020B0604020202020204" pitchFamily="34" charset="0"/>
              <a:buChar char="•"/>
            </a:pPr>
            <a:r>
              <a:rPr lang="en-US" sz="1800" dirty="0">
                <a:latin typeface="+mj-lt"/>
              </a:rPr>
              <a:t>Help you upgrade to high-efficiency equipment in all aspects of your facility</a:t>
            </a:r>
          </a:p>
          <a:p>
            <a:pPr>
              <a:spcBef>
                <a:spcPts val="600"/>
              </a:spcBef>
              <a:buClr>
                <a:schemeClr val="accent6">
                  <a:lumMod val="75000"/>
                </a:schemeClr>
              </a:buClr>
            </a:pPr>
            <a:r>
              <a:rPr lang="en-US" sz="2000" b="1" dirty="0">
                <a:latin typeface="+mj-lt"/>
              </a:rPr>
              <a:t>Rebates </a:t>
            </a:r>
          </a:p>
          <a:p>
            <a:pPr>
              <a:spcBef>
                <a:spcPts val="600"/>
              </a:spcBef>
              <a:buClr>
                <a:schemeClr val="accent6">
                  <a:lumMod val="75000"/>
                </a:schemeClr>
              </a:buClr>
            </a:pPr>
            <a:r>
              <a:rPr lang="en-US" sz="2000" b="1" dirty="0">
                <a:latin typeface="+mj-lt"/>
              </a:rPr>
              <a:t>Do more and save more </a:t>
            </a:r>
          </a:p>
          <a:p>
            <a:pPr lvl="1">
              <a:buClr>
                <a:schemeClr val="accent6">
                  <a:lumMod val="75000"/>
                </a:schemeClr>
              </a:buClr>
              <a:buFont typeface="Arial" panose="020B0604020202020204" pitchFamily="34" charset="0"/>
              <a:buChar char="•"/>
            </a:pPr>
            <a:r>
              <a:rPr lang="en-US" sz="1800" dirty="0">
                <a:latin typeface="+mj-lt"/>
              </a:rPr>
              <a:t>Comprehensive projects</a:t>
            </a:r>
          </a:p>
          <a:p>
            <a:pPr>
              <a:spcBef>
                <a:spcPts val="600"/>
              </a:spcBef>
              <a:buClr>
                <a:schemeClr val="accent6">
                  <a:lumMod val="75000"/>
                </a:schemeClr>
              </a:buClr>
            </a:pPr>
            <a:r>
              <a:rPr lang="en-US" sz="2000" b="1" dirty="0">
                <a:latin typeface="+mj-lt"/>
              </a:rPr>
              <a:t>New construction opportunities</a:t>
            </a:r>
          </a:p>
          <a:p>
            <a:pPr lvl="1">
              <a:buClr>
                <a:schemeClr val="accent6">
                  <a:lumMod val="75000"/>
                </a:schemeClr>
              </a:buClr>
              <a:buFont typeface="Arial" panose="020B0604020202020204" pitchFamily="34" charset="0"/>
              <a:buChar char="•"/>
            </a:pPr>
            <a:r>
              <a:rPr lang="en-US" sz="1800" dirty="0">
                <a:latin typeface="+mj-lt"/>
              </a:rPr>
              <a:t>Design consultations and incentives for all aspects of you new facility or addition</a:t>
            </a:r>
          </a:p>
        </p:txBody>
      </p:sp>
      <p:sp>
        <p:nvSpPr>
          <p:cNvPr id="4" name="TextBox 3"/>
          <p:cNvSpPr txBox="1"/>
          <p:nvPr/>
        </p:nvSpPr>
        <p:spPr>
          <a:xfrm>
            <a:off x="228600" y="304800"/>
            <a:ext cx="5410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mj-lt"/>
              </a:rPr>
              <a:t>How We Can Help</a:t>
            </a:r>
            <a:endParaRPr lang="en-US" sz="2800" dirty="0">
              <a:solidFill>
                <a:schemeClr val="bg1"/>
              </a:solidFill>
              <a:effectLst>
                <a:outerShdw blurRad="38100" dist="38100" dir="2700000" algn="tl">
                  <a:srgbClr val="000000">
                    <a:alpha val="43137"/>
                  </a:srgbClr>
                </a:outerShdw>
              </a:effectLst>
              <a:latin typeface="+mj-lt"/>
            </a:endParaRPr>
          </a:p>
        </p:txBody>
      </p:sp>
      <p:sp>
        <p:nvSpPr>
          <p:cNvPr id="6" name="Slide Number Placeholder 5"/>
          <p:cNvSpPr>
            <a:spLocks noGrp="1"/>
          </p:cNvSpPr>
          <p:nvPr>
            <p:ph type="sldNum" sz="quarter" idx="12"/>
          </p:nvPr>
        </p:nvSpPr>
        <p:spPr/>
        <p:txBody>
          <a:bodyPr/>
          <a:lstStyle/>
          <a:p>
            <a:fld id="{DE30DFA2-29E7-4B59-87B0-F6DF120A1069}" type="slidenum">
              <a:rPr lang="en-US" smtClean="0"/>
              <a:t>18</a:t>
            </a:fld>
            <a:endParaRPr lang="en-US" dirty="0"/>
          </a:p>
        </p:txBody>
      </p:sp>
      <p:pic>
        <p:nvPicPr>
          <p:cNvPr id="4098" name="Picture 2" descr="http://www.estesmcclure.com/images/whatwedo/commissio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655" y="1905000"/>
            <a:ext cx="2834338" cy="1891756"/>
          </a:xfrm>
          <a:prstGeom prst="rect">
            <a:avLst/>
          </a:prstGeom>
          <a:noFill/>
          <a:ln>
            <a:noFill/>
          </a:ln>
          <a:effectLst>
            <a:outerShdw blurRad="114300" dist="190500" dir="2700000" algn="ctr" rotWithShape="0">
              <a:schemeClr val="tx1">
                <a:lumMod val="75000"/>
                <a:lumOff val="25000"/>
              </a:schemeClr>
            </a:outerShdw>
          </a:effectLst>
          <a:extLst>
            <a:ext uri="{909E8E84-426E-40DD-AFC4-6F175D3DCCD1}">
              <a14:hiddenFill xmlns:a14="http://schemas.microsoft.com/office/drawing/2010/main">
                <a:solidFill>
                  <a:srgbClr val="FFFFFF"/>
                </a:solidFill>
              </a14:hiddenFill>
            </a:ext>
          </a:extLst>
        </p:spPr>
      </p:pic>
      <p:pic>
        <p:nvPicPr>
          <p:cNvPr id="4102" name="Picture 6" descr="http://www.aceee.org/files/image/topics/commissio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655" y="4038600"/>
            <a:ext cx="2857500" cy="1905000"/>
          </a:xfrm>
          <a:prstGeom prst="rect">
            <a:avLst/>
          </a:prstGeom>
          <a:noFill/>
          <a:ln>
            <a:noFill/>
          </a:ln>
          <a:effectLst>
            <a:outerShdw blurRad="114300" dist="190500" dir="2700000" algn="ctr" rotWithShape="0">
              <a:schemeClr val="tx1">
                <a:lumMod val="75000"/>
                <a:lumOff val="2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9391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447800" y="828020"/>
            <a:ext cx="3276600" cy="1143000"/>
          </a:xfrm>
        </p:spPr>
        <p:txBody>
          <a:bodyPr>
            <a:normAutofit/>
          </a:bodyPr>
          <a:lstStyle/>
          <a:p>
            <a:pPr>
              <a:defRPr/>
            </a:pPr>
            <a:r>
              <a:rPr lang="en-US" sz="2200" b="1" dirty="0">
                <a:latin typeface="+mn-lt"/>
                <a:ea typeface="ＭＳ Ｐゴシック" pitchFamily="34" charset="-128"/>
              </a:rPr>
              <a:t>Industrial Facilities</a:t>
            </a:r>
            <a:endParaRPr lang="en-US" sz="2200" b="1" dirty="0">
              <a:effectLst>
                <a:outerShdw blurRad="38100" dist="38100" dir="2700000" algn="tl">
                  <a:srgbClr val="000000">
                    <a:alpha val="43137"/>
                  </a:srgbClr>
                </a:outerShdw>
              </a:effectLst>
              <a:latin typeface="+mn-lt"/>
            </a:endParaRPr>
          </a:p>
        </p:txBody>
      </p:sp>
      <p:sp>
        <p:nvSpPr>
          <p:cNvPr id="12291" name="Rectangle 3"/>
          <p:cNvSpPr>
            <a:spLocks noGrp="1" noChangeArrowheads="1"/>
          </p:cNvSpPr>
          <p:nvPr>
            <p:ph type="body" idx="4294967295"/>
          </p:nvPr>
        </p:nvSpPr>
        <p:spPr>
          <a:xfrm>
            <a:off x="228600" y="2096294"/>
            <a:ext cx="5029200" cy="3946525"/>
          </a:xfrm>
        </p:spPr>
        <p:txBody>
          <a:bodyPr>
            <a:normAutofit/>
          </a:bodyPr>
          <a:lstStyle/>
          <a:p>
            <a:pPr>
              <a:buClr>
                <a:schemeClr val="accent6">
                  <a:lumMod val="75000"/>
                </a:schemeClr>
              </a:buClr>
            </a:pPr>
            <a:r>
              <a:rPr lang="en-US" b="1" dirty="0">
                <a:latin typeface="+mj-lt"/>
              </a:rPr>
              <a:t>Streamline operations through process improvements</a:t>
            </a:r>
          </a:p>
          <a:p>
            <a:pPr>
              <a:buClr>
                <a:schemeClr val="accent6">
                  <a:lumMod val="75000"/>
                </a:schemeClr>
              </a:buClr>
            </a:pPr>
            <a:r>
              <a:rPr lang="en-US" b="1" dirty="0">
                <a:latin typeface="+mj-lt"/>
              </a:rPr>
              <a:t>Training and educational opportunities to make behavioral and cultural changes</a:t>
            </a:r>
          </a:p>
          <a:p>
            <a:pPr>
              <a:buClr>
                <a:schemeClr val="accent6">
                  <a:lumMod val="75000"/>
                </a:schemeClr>
              </a:buClr>
            </a:pPr>
            <a:r>
              <a:rPr lang="en-US" b="1" dirty="0">
                <a:latin typeface="+mj-lt"/>
              </a:rPr>
              <a:t>New construction opportunities</a:t>
            </a:r>
          </a:p>
          <a:p>
            <a:pPr lvl="1">
              <a:buClr>
                <a:schemeClr val="accent6">
                  <a:lumMod val="75000"/>
                </a:schemeClr>
              </a:buClr>
              <a:buFont typeface="Arial" panose="020B0604020202020204" pitchFamily="34" charset="0"/>
              <a:buChar char="•"/>
            </a:pPr>
            <a:r>
              <a:rPr lang="en-US" sz="1800" dirty="0">
                <a:latin typeface="+mj-lt"/>
              </a:rPr>
              <a:t>Design consultations and financial incentives for all aspects of your new facility or addition</a:t>
            </a:r>
          </a:p>
          <a:p>
            <a:pPr>
              <a:buClr>
                <a:schemeClr val="accent6">
                  <a:lumMod val="75000"/>
                </a:schemeClr>
              </a:buClr>
            </a:pPr>
            <a:r>
              <a:rPr lang="en-US" b="1" dirty="0">
                <a:latin typeface="+mj-lt"/>
              </a:rPr>
              <a:t>Incentives for new equipment to expand                                           your business</a:t>
            </a:r>
          </a:p>
          <a:p>
            <a:pPr lvl="1">
              <a:spcAft>
                <a:spcPct val="95000"/>
              </a:spcAft>
              <a:buSzPct val="95000"/>
            </a:pPr>
            <a:endParaRPr lang="en-US" sz="2200" dirty="0">
              <a:latin typeface="+mj-lt"/>
            </a:endParaRPr>
          </a:p>
        </p:txBody>
      </p:sp>
      <p:sp>
        <p:nvSpPr>
          <p:cNvPr id="6" name="TextBox 5"/>
          <p:cNvSpPr txBox="1"/>
          <p:nvPr/>
        </p:nvSpPr>
        <p:spPr>
          <a:xfrm>
            <a:off x="228600" y="304800"/>
            <a:ext cx="5410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mj-lt"/>
              </a:rPr>
              <a:t>How We Can Help</a:t>
            </a:r>
            <a:endParaRPr lang="en-US" sz="2800" dirty="0">
              <a:solidFill>
                <a:schemeClr val="bg1"/>
              </a:solidFill>
              <a:effectLst>
                <a:outerShdw blurRad="38100" dist="38100" dir="2700000" algn="tl">
                  <a:srgbClr val="000000">
                    <a:alpha val="43137"/>
                  </a:srgbClr>
                </a:outerShdw>
              </a:effectLst>
              <a:latin typeface="+mj-lt"/>
            </a:endParaRPr>
          </a:p>
        </p:txBody>
      </p:sp>
      <p:sp>
        <p:nvSpPr>
          <p:cNvPr id="4" name="Slide Number Placeholder 3"/>
          <p:cNvSpPr>
            <a:spLocks noGrp="1"/>
          </p:cNvSpPr>
          <p:nvPr>
            <p:ph type="sldNum" sz="quarter" idx="12"/>
          </p:nvPr>
        </p:nvSpPr>
        <p:spPr/>
        <p:txBody>
          <a:bodyPr/>
          <a:lstStyle/>
          <a:p>
            <a:fld id="{DE30DFA2-29E7-4B59-87B0-F6DF120A1069}" type="slidenum">
              <a:rPr lang="en-US" smtClean="0"/>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133600"/>
            <a:ext cx="3169036" cy="218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5632643" y="4453924"/>
            <a:ext cx="3352800" cy="956276"/>
            <a:chOff x="5398541" y="1901983"/>
            <a:chExt cx="3352800" cy="956276"/>
          </a:xfrm>
        </p:grpSpPr>
        <p:pic>
          <p:nvPicPr>
            <p:cNvPr id="13" name="Picture 2" descr="C:\Users\saundjm\AppData\Local\Temp\notes5D0298\CLP YG lockup horiz 4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52" r="6835" b="37658"/>
            <a:stretch/>
          </p:blipFill>
          <p:spPr bwMode="auto">
            <a:xfrm>
              <a:off x="7189241" y="1901983"/>
              <a:ext cx="1562100" cy="6888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aundjm\AppData\Local\Temp\notes5D0298\CLP YG lockup horiz 4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4475" b="29899"/>
            <a:stretch/>
          </p:blipFill>
          <p:spPr bwMode="auto">
            <a:xfrm>
              <a:off x="5398541" y="1901983"/>
              <a:ext cx="1790700" cy="7745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aundjm\AppData\Local\Temp\notes5D0298\CLP YG lockup horiz 4c.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88" t="74667" r="22269"/>
            <a:stretch/>
          </p:blipFill>
          <p:spPr bwMode="auto">
            <a:xfrm>
              <a:off x="6096000" y="2578353"/>
              <a:ext cx="2314575" cy="2799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86603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4191000"/>
            <a:ext cx="2743200" cy="757535"/>
          </a:xfrm>
        </p:spPr>
        <p:txBody>
          <a:bodyPr>
            <a:normAutofit/>
          </a:bodyPr>
          <a:lstStyle/>
          <a:p>
            <a:pPr algn="r"/>
            <a:r>
              <a:rPr lang="en-US" sz="3100" b="1" i="1" dirty="0">
                <a:solidFill>
                  <a:srgbClr val="0070C0"/>
                </a:solidFill>
                <a:effectLst>
                  <a:outerShdw blurRad="38100" dist="38100" dir="2700000" algn="tl">
                    <a:srgbClr val="000000">
                      <a:alpha val="43137"/>
                    </a:srgbClr>
                  </a:outerShdw>
                </a:effectLst>
              </a:rPr>
              <a:t>Kevin </a:t>
            </a:r>
            <a:r>
              <a:rPr lang="en-US" sz="3100" b="1" i="1" dirty="0" err="1">
                <a:solidFill>
                  <a:srgbClr val="0070C0"/>
                </a:solidFill>
                <a:effectLst>
                  <a:outerShdw blurRad="38100" dist="38100" dir="2700000" algn="tl">
                    <a:srgbClr val="000000">
                      <a:alpha val="43137"/>
                    </a:srgbClr>
                  </a:outerShdw>
                </a:effectLst>
              </a:rPr>
              <a:t>Charette</a:t>
            </a:r>
            <a:endParaRPr lang="en-US" sz="3100" b="1" i="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228600" y="142875"/>
            <a:ext cx="5410200" cy="830997"/>
          </a:xfrm>
          <a:prstGeom prst="rect">
            <a:avLst/>
          </a:prstGeom>
          <a:noFill/>
        </p:spPr>
        <p:txBody>
          <a:bodyPr wrap="square" rtlCol="0">
            <a:spAutoFit/>
          </a:bodyPr>
          <a:lstStyle/>
          <a:p>
            <a:r>
              <a:rPr lang="en-US" sz="4800" b="1" i="1" dirty="0">
                <a:solidFill>
                  <a:schemeClr val="bg1"/>
                </a:solidFill>
                <a:effectLst>
                  <a:outerShdw blurRad="38100" dist="38100" dir="2700000" algn="tl">
                    <a:srgbClr val="000000">
                      <a:alpha val="43137"/>
                    </a:srgbClr>
                  </a:outerShdw>
                </a:effectLst>
                <a:latin typeface="+mj-lt"/>
              </a:rPr>
              <a:t>NU Webinar</a:t>
            </a:r>
            <a:endParaRPr lang="en-US" sz="2400" i="1"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746971" y="1219200"/>
            <a:ext cx="2748829" cy="461665"/>
          </a:xfrm>
          <a:prstGeom prst="rect">
            <a:avLst/>
          </a:prstGeom>
          <a:noFill/>
        </p:spPr>
        <p:txBody>
          <a:bodyPr wrap="none" rtlCol="0">
            <a:spAutoFit/>
          </a:bodyPr>
          <a:lstStyle/>
          <a:p>
            <a:pPr algn="r"/>
            <a:r>
              <a:rPr lang="en-US" sz="2400" b="1" dirty="0"/>
              <a:t>About this session</a:t>
            </a:r>
            <a:endParaRPr lang="en-US" sz="2400" dirty="0"/>
          </a:p>
        </p:txBody>
      </p:sp>
      <p:sp>
        <p:nvSpPr>
          <p:cNvPr id="6" name="TextBox 5"/>
          <p:cNvSpPr txBox="1"/>
          <p:nvPr/>
        </p:nvSpPr>
        <p:spPr>
          <a:xfrm>
            <a:off x="1447800" y="4743271"/>
            <a:ext cx="3581400" cy="1200329"/>
          </a:xfrm>
          <a:prstGeom prst="rect">
            <a:avLst/>
          </a:prstGeom>
          <a:noFill/>
        </p:spPr>
        <p:txBody>
          <a:bodyPr wrap="square" rtlCol="0">
            <a:spAutoFit/>
          </a:bodyPr>
          <a:lstStyle/>
          <a:p>
            <a:pPr algn="r"/>
            <a:r>
              <a:rPr lang="en-US" b="1" dirty="0"/>
              <a:t>Today’s Moderator</a:t>
            </a:r>
            <a:endParaRPr lang="en-US" dirty="0"/>
          </a:p>
          <a:p>
            <a:pPr algn="r"/>
            <a:r>
              <a:rPr lang="en-US" dirty="0"/>
              <a:t>Director, Business Center</a:t>
            </a:r>
          </a:p>
          <a:p>
            <a:pPr algn="r"/>
            <a:r>
              <a:rPr lang="en-US" dirty="0"/>
              <a:t>Northeast Utilities</a:t>
            </a:r>
          </a:p>
          <a:p>
            <a:endParaRPr lang="en-US" dirty="0"/>
          </a:p>
        </p:txBody>
      </p:sp>
      <p:pic>
        <p:nvPicPr>
          <p:cNvPr id="4100" name="Picture 4" descr="http://nunet.nu.com/uploadedImages/NUnetnucom/Users/8206.jpg"/>
          <p:cNvPicPr>
            <a:picLocks noChangeAspect="1" noChangeArrowheads="1"/>
          </p:cNvPicPr>
          <p:nvPr/>
        </p:nvPicPr>
        <p:blipFill rotWithShape="1">
          <a:blip r:embed="rId2">
            <a:extLst>
              <a:ext uri="{28A0092B-C50C-407E-A947-70E740481C1C}">
                <a14:useLocalDpi xmlns:a14="http://schemas.microsoft.com/office/drawing/2010/main" val="0"/>
              </a:ext>
            </a:extLst>
          </a:blip>
          <a:srcRect l="7774" r="7946"/>
          <a:stretch/>
        </p:blipFill>
        <p:spPr bwMode="auto">
          <a:xfrm>
            <a:off x="5422900" y="2286000"/>
            <a:ext cx="2616200" cy="3357265"/>
          </a:xfrm>
          <a:prstGeom prst="rect">
            <a:avLst/>
          </a:prstGeom>
          <a:noFill/>
          <a:ln w="63500" cmpd="thickThi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2514600"/>
            <a:ext cx="3962400" cy="1015663"/>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
            </a:pPr>
            <a:r>
              <a:rPr lang="en-US" sz="2000" dirty="0">
                <a:latin typeface="+mj-lt"/>
              </a:rPr>
              <a:t>Welcome!</a:t>
            </a:r>
          </a:p>
          <a:p>
            <a:pPr marL="285750" indent="-285750">
              <a:buClr>
                <a:schemeClr val="accent6">
                  <a:lumMod val="75000"/>
                </a:schemeClr>
              </a:buClr>
              <a:buFont typeface="Wingdings" panose="05000000000000000000" pitchFamily="2" charset="2"/>
              <a:buChar char="§"/>
            </a:pPr>
            <a:r>
              <a:rPr lang="en-US" sz="2000" dirty="0">
                <a:latin typeface="+mj-lt"/>
              </a:rPr>
              <a:t>Overview</a:t>
            </a:r>
          </a:p>
          <a:p>
            <a:pPr marL="285750" indent="-285750">
              <a:buClr>
                <a:schemeClr val="accent6">
                  <a:lumMod val="75000"/>
                </a:schemeClr>
              </a:buClr>
              <a:buFont typeface="Wingdings" panose="05000000000000000000" pitchFamily="2" charset="2"/>
              <a:buChar char="§"/>
            </a:pPr>
            <a:r>
              <a:rPr lang="en-US" sz="2000" dirty="0">
                <a:latin typeface="+mj-lt"/>
              </a:rPr>
              <a:t>Interacting with us today</a:t>
            </a:r>
          </a:p>
        </p:txBody>
      </p:sp>
      <p:sp>
        <p:nvSpPr>
          <p:cNvPr id="9" name="Slide Number Placeholder 8"/>
          <p:cNvSpPr>
            <a:spLocks noGrp="1"/>
          </p:cNvSpPr>
          <p:nvPr>
            <p:ph type="sldNum" sz="quarter" idx="12"/>
          </p:nvPr>
        </p:nvSpPr>
        <p:spPr/>
        <p:txBody>
          <a:bodyPr/>
          <a:lstStyle/>
          <a:p>
            <a:fld id="{DE30DFA2-29E7-4B59-87B0-F6DF120A1069}" type="slidenum">
              <a:rPr lang="en-US" smtClean="0"/>
              <a:t>2</a:t>
            </a:fld>
            <a:endParaRPr lang="en-US"/>
          </a:p>
        </p:txBody>
      </p:sp>
    </p:spTree>
    <p:extLst>
      <p:ext uri="{BB962C8B-B14F-4D97-AF65-F5344CB8AC3E}">
        <p14:creationId xmlns:p14="http://schemas.microsoft.com/office/powerpoint/2010/main" val="1828320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990600"/>
            <a:ext cx="4572000" cy="850900"/>
          </a:xfrm>
        </p:spPr>
        <p:txBody>
          <a:bodyPr>
            <a:normAutofit/>
          </a:bodyPr>
          <a:lstStyle/>
          <a:p>
            <a:pPr algn="r"/>
            <a:r>
              <a:rPr lang="en-US" sz="2200" b="1" dirty="0">
                <a:latin typeface="+mn-lt"/>
              </a:rPr>
              <a:t>Prepare now through energy efficiency programs</a:t>
            </a:r>
          </a:p>
        </p:txBody>
      </p:sp>
      <p:sp>
        <p:nvSpPr>
          <p:cNvPr id="22531" name="Rectangle 3"/>
          <p:cNvSpPr>
            <a:spLocks noGrp="1" noChangeArrowheads="1"/>
          </p:cNvSpPr>
          <p:nvPr>
            <p:ph type="body" idx="4294967295"/>
          </p:nvPr>
        </p:nvSpPr>
        <p:spPr>
          <a:xfrm>
            <a:off x="1052512" y="2149088"/>
            <a:ext cx="7038975" cy="5013325"/>
          </a:xfrm>
        </p:spPr>
        <p:txBody>
          <a:bodyPr/>
          <a:lstStyle/>
          <a:p>
            <a:pPr marL="0" indent="0" algn="ctr">
              <a:buFontTx/>
              <a:buNone/>
              <a:defRPr/>
            </a:pPr>
            <a:r>
              <a:rPr lang="en-US" sz="2000" b="1" dirty="0">
                <a:latin typeface="Arial" pitchFamily="34" charset="0"/>
                <a:ea typeface="ＭＳ Ｐゴシック" pitchFamily="34" charset="-128"/>
              </a:rPr>
              <a:t>We offer energy efficiency solutions to help manage energy costs.</a:t>
            </a:r>
          </a:p>
          <a:p>
            <a:pPr marL="0" indent="0" algn="ctr">
              <a:buFontTx/>
              <a:buNone/>
              <a:defRPr/>
            </a:pPr>
            <a:endParaRPr lang="en-US" sz="1600" dirty="0">
              <a:latin typeface="Arial" pitchFamily="34" charset="0"/>
              <a:ea typeface="ＭＳ Ｐゴシック" pitchFamily="34" charset="-128"/>
            </a:endParaRPr>
          </a:p>
        </p:txBody>
      </p:sp>
      <p:grpSp>
        <p:nvGrpSpPr>
          <p:cNvPr id="13316" name="Group 1"/>
          <p:cNvGrpSpPr>
            <a:grpSpLocks/>
          </p:cNvGrpSpPr>
          <p:nvPr/>
        </p:nvGrpSpPr>
        <p:grpSpPr bwMode="auto">
          <a:xfrm>
            <a:off x="1223963" y="3047999"/>
            <a:ext cx="6696075" cy="3462337"/>
            <a:chOff x="1328737" y="3155084"/>
            <a:chExt cx="6696075" cy="3461616"/>
          </a:xfrm>
        </p:grpSpPr>
        <p:pic>
          <p:nvPicPr>
            <p:cNvPr id="133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7" y="3225800"/>
              <a:ext cx="66960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7" y="3155084"/>
              <a:ext cx="3081338" cy="160741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pic>
      </p:grpSp>
      <p:sp>
        <p:nvSpPr>
          <p:cNvPr id="10" name="TextBox 9"/>
          <p:cNvSpPr txBox="1"/>
          <p:nvPr/>
        </p:nvSpPr>
        <p:spPr>
          <a:xfrm>
            <a:off x="228600" y="304800"/>
            <a:ext cx="5410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mj-lt"/>
              </a:rPr>
              <a:t>How We Can Help</a:t>
            </a:r>
            <a:endParaRPr lang="en-US" sz="2800" dirty="0">
              <a:solidFill>
                <a:schemeClr val="bg1"/>
              </a:solidFill>
              <a:effectLst>
                <a:outerShdw blurRad="38100" dist="38100" dir="2700000" algn="tl">
                  <a:srgbClr val="000000">
                    <a:alpha val="43137"/>
                  </a:srgbClr>
                </a:outerShdw>
              </a:effectLst>
              <a:latin typeface="+mj-lt"/>
            </a:endParaRPr>
          </a:p>
        </p:txBody>
      </p:sp>
      <p:sp>
        <p:nvSpPr>
          <p:cNvPr id="5" name="Slide Number Placeholder 4"/>
          <p:cNvSpPr>
            <a:spLocks noGrp="1"/>
          </p:cNvSpPr>
          <p:nvPr>
            <p:ph type="sldNum" sz="quarter" idx="12"/>
          </p:nvPr>
        </p:nvSpPr>
        <p:spPr/>
        <p:txBody>
          <a:bodyPr/>
          <a:lstStyle/>
          <a:p>
            <a:fld id="{DE30DFA2-29E7-4B59-87B0-F6DF120A1069}" type="slidenum">
              <a:rPr lang="en-US" smtClean="0"/>
              <a:t>20</a:t>
            </a:fld>
            <a:endParaRPr lang="en-US" dirty="0"/>
          </a:p>
        </p:txBody>
      </p:sp>
      <p:sp>
        <p:nvSpPr>
          <p:cNvPr id="17" name="Rectangle 1"/>
          <p:cNvSpPr>
            <a:spLocks noChangeArrowheads="1"/>
          </p:cNvSpPr>
          <p:nvPr/>
        </p:nvSpPr>
        <p:spPr bwMode="auto">
          <a:xfrm>
            <a:off x="3838575" y="4705347"/>
            <a:ext cx="4081463" cy="1785938"/>
          </a:xfrm>
          <a:prstGeom prst="rect">
            <a:avLst/>
          </a:prstGeom>
          <a:solidFill>
            <a:srgbClr val="3399FF"/>
          </a:solidFill>
          <a:ln w="9525" algn="ctr">
            <a:solidFill>
              <a:schemeClr val="tx1"/>
            </a:solidFill>
            <a:round/>
            <a:headEnd/>
            <a:tailEnd/>
          </a:ln>
        </p:spPr>
        <p:txBody>
          <a:bodyPr/>
          <a:lstStyle/>
          <a:p>
            <a:pPr eaLnBrk="0" hangingPunct="0"/>
            <a:endParaRPr lang="en-US" sz="2400">
              <a:solidFill>
                <a:schemeClr val="tx1"/>
              </a:solidFill>
              <a:latin typeface="Times"/>
            </a:endParaRPr>
          </a:p>
        </p:txBody>
      </p:sp>
      <p:sp>
        <p:nvSpPr>
          <p:cNvPr id="18" name="TextBox 17"/>
          <p:cNvSpPr txBox="1"/>
          <p:nvPr/>
        </p:nvSpPr>
        <p:spPr bwMode="auto">
          <a:xfrm>
            <a:off x="3838575" y="4727657"/>
            <a:ext cx="4081463" cy="1923604"/>
          </a:xfrm>
          <a:prstGeom prst="rect">
            <a:avLst/>
          </a:prstGeom>
          <a:noFill/>
        </p:spPr>
        <p:txBody>
          <a:bodyPr>
            <a:spAutoFit/>
          </a:bodyPr>
          <a:lstStyle/>
          <a:p>
            <a:pPr>
              <a:spcAft>
                <a:spcPts val="600"/>
              </a:spcAft>
              <a:defRPr/>
            </a:pPr>
            <a:r>
              <a:rPr lang="en-US" sz="1600" b="1" dirty="0">
                <a:solidFill>
                  <a:schemeClr val="bg1"/>
                </a:solidFill>
                <a:effectLst>
                  <a:outerShdw blurRad="38100" dist="38100" dir="2700000" algn="tl">
                    <a:srgbClr val="000000">
                      <a:alpha val="43137"/>
                    </a:srgbClr>
                  </a:outerShdw>
                </a:effectLst>
                <a:latin typeface="+mj-lt"/>
                <a:ea typeface="MS PGothic" pitchFamily="34" charset="-128"/>
                <a:cs typeface="Arial" pitchFamily="34" charset="0"/>
              </a:rPr>
              <a:t>For Business Energy Solutions</a:t>
            </a:r>
          </a:p>
          <a:p>
            <a:pPr marL="342900" indent="-342900">
              <a:buFont typeface="Wingdings" panose="05000000000000000000" pitchFamily="2" charset="2"/>
              <a:buChar char="§"/>
              <a:defRPr/>
            </a:pPr>
            <a:r>
              <a:rPr lang="en-US" sz="1600" dirty="0">
                <a:solidFill>
                  <a:schemeClr val="bg1"/>
                </a:solidFill>
                <a:latin typeface="+mj-lt"/>
                <a:ea typeface="MS PGothic" pitchFamily="34" charset="-128"/>
                <a:cs typeface="Arial" pitchFamily="34" charset="0"/>
              </a:rPr>
              <a:t>Contact your Account Executive</a:t>
            </a:r>
          </a:p>
          <a:p>
            <a:pPr marL="342900" indent="-342900">
              <a:buFont typeface="Wingdings" panose="05000000000000000000" pitchFamily="2" charset="2"/>
              <a:buChar char="§"/>
              <a:defRPr/>
            </a:pPr>
            <a:r>
              <a:rPr lang="en-US" sz="1600" dirty="0">
                <a:solidFill>
                  <a:schemeClr val="bg1"/>
                </a:solidFill>
                <a:latin typeface="+mj-lt"/>
                <a:ea typeface="MS PGothic" pitchFamily="34" charset="-128"/>
                <a:cs typeface="Arial" pitchFamily="34" charset="0"/>
              </a:rPr>
              <a:t>Visit EnergizeCT.com</a:t>
            </a:r>
          </a:p>
          <a:p>
            <a:pPr marL="342900" indent="-342900">
              <a:buFont typeface="Wingdings" panose="05000000000000000000" pitchFamily="2" charset="2"/>
              <a:buChar char="§"/>
              <a:defRPr/>
            </a:pPr>
            <a:r>
              <a:rPr lang="en-US" sz="1600" dirty="0">
                <a:solidFill>
                  <a:schemeClr val="bg1"/>
                </a:solidFill>
                <a:latin typeface="+mj-lt"/>
                <a:ea typeface="MS PGothic" pitchFamily="34" charset="-128"/>
                <a:cs typeface="Arial" pitchFamily="34" charset="0"/>
              </a:rPr>
              <a:t>Call 1-877- WISE USE</a:t>
            </a:r>
          </a:p>
          <a:p>
            <a:pPr marL="342900" indent="-342900">
              <a:buFont typeface="Wingdings" panose="05000000000000000000" pitchFamily="2" charset="2"/>
              <a:buChar char="§"/>
              <a:defRPr/>
            </a:pPr>
            <a:r>
              <a:rPr lang="en-US" sz="1600" dirty="0">
                <a:solidFill>
                  <a:schemeClr val="bg1"/>
                </a:solidFill>
                <a:latin typeface="+mj-lt"/>
              </a:rPr>
              <a:t>Call 888-783-6617, M-F, 8 a.m.-5 p.m., or BusinessContactCenter@nu.com</a:t>
            </a:r>
          </a:p>
          <a:p>
            <a:pPr marL="342900" indent="-342900">
              <a:buFont typeface="Wingdings" panose="05000000000000000000" pitchFamily="2" charset="2"/>
              <a:buChar char="§"/>
              <a:defRPr/>
            </a:pPr>
            <a:endParaRPr lang="en-US" sz="1800" dirty="0">
              <a:solidFill>
                <a:schemeClr val="bg1"/>
              </a:solidFill>
              <a:ea typeface="MS PGothic" pitchFamily="34" charset="-128"/>
              <a:cs typeface="Arial" pitchFamily="34" charset="0"/>
            </a:endParaRPr>
          </a:p>
        </p:txBody>
      </p:sp>
    </p:spTree>
    <p:extLst>
      <p:ext uri="{BB962C8B-B14F-4D97-AF65-F5344CB8AC3E}">
        <p14:creationId xmlns:p14="http://schemas.microsoft.com/office/powerpoint/2010/main" val="2671801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5410200" cy="52322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latin typeface="+mj-lt"/>
              </a:rPr>
              <a:t>Questions and Answers</a:t>
            </a:r>
            <a:endParaRPr lang="en-US" sz="2800" dirty="0">
              <a:solidFill>
                <a:schemeClr val="bg1"/>
              </a:solidFill>
              <a:effectLst>
                <a:outerShdw blurRad="38100" dist="38100" dir="2700000" algn="tl">
                  <a:srgbClr val="000000">
                    <a:alpha val="43137"/>
                  </a:srgbClr>
                </a:outerShdw>
              </a:effectLst>
              <a:latin typeface="+mj-lt"/>
            </a:endParaRPr>
          </a:p>
        </p:txBody>
      </p:sp>
      <p:pic>
        <p:nvPicPr>
          <p:cNvPr id="4" name="Picture 4" descr="http://nunet.nu.com/uploadedImages/NUnetnucom/Users/820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148" r="11259"/>
          <a:stretch/>
        </p:blipFill>
        <p:spPr bwMode="auto">
          <a:xfrm>
            <a:off x="533400" y="2908023"/>
            <a:ext cx="1752600" cy="2514600"/>
          </a:xfrm>
          <a:prstGeom prst="rect">
            <a:avLst/>
          </a:prstGeom>
          <a:noFill/>
          <a:ln w="63500" cmpd="thickThi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5562600"/>
            <a:ext cx="2705100" cy="830997"/>
          </a:xfrm>
          <a:prstGeom prst="rect">
            <a:avLst/>
          </a:prstGeom>
        </p:spPr>
        <p:txBody>
          <a:bodyPr wrap="square">
            <a:spAutoFit/>
          </a:bodyPr>
          <a:lstStyle/>
          <a:p>
            <a:pPr algn="ctr"/>
            <a:r>
              <a:rPr lang="en-US" sz="1600" b="1" dirty="0">
                <a:latin typeface="+mj-lt"/>
              </a:rPr>
              <a:t>Kevin </a:t>
            </a:r>
            <a:r>
              <a:rPr lang="en-US" sz="1600" b="1" dirty="0" err="1">
                <a:latin typeface="+mj-lt"/>
              </a:rPr>
              <a:t>Charette</a:t>
            </a:r>
            <a:endParaRPr lang="en-US" sz="1600" b="1" dirty="0">
              <a:latin typeface="+mj-lt"/>
            </a:endParaRPr>
          </a:p>
          <a:p>
            <a:pPr algn="ctr"/>
            <a:r>
              <a:rPr lang="en-US" sz="1600" dirty="0">
                <a:latin typeface="+mj-lt"/>
              </a:rPr>
              <a:t>Director</a:t>
            </a:r>
            <a:r>
              <a:rPr lang="en-US" sz="1600" dirty="0"/>
              <a:t> –</a:t>
            </a:r>
            <a:r>
              <a:rPr lang="en-US" sz="1600" dirty="0">
                <a:latin typeface="+mj-lt"/>
              </a:rPr>
              <a:t> Business Center</a:t>
            </a:r>
          </a:p>
          <a:p>
            <a:pPr algn="ctr"/>
            <a:r>
              <a:rPr lang="en-US" sz="1600" dirty="0">
                <a:latin typeface="+mj-lt"/>
              </a:rPr>
              <a:t>Northeast Utilities</a:t>
            </a:r>
          </a:p>
        </p:txBody>
      </p:sp>
      <p:sp>
        <p:nvSpPr>
          <p:cNvPr id="8" name="Rectangle 7"/>
          <p:cNvSpPr/>
          <p:nvPr/>
        </p:nvSpPr>
        <p:spPr>
          <a:xfrm>
            <a:off x="2362200" y="5874603"/>
            <a:ext cx="4572000" cy="830997"/>
          </a:xfrm>
          <a:prstGeom prst="rect">
            <a:avLst/>
          </a:prstGeom>
        </p:spPr>
        <p:txBody>
          <a:bodyPr>
            <a:spAutoFit/>
          </a:bodyPr>
          <a:lstStyle/>
          <a:p>
            <a:pPr algn="ctr"/>
            <a:r>
              <a:rPr lang="en-US" sz="1600" b="1" dirty="0">
                <a:latin typeface="+mj-lt"/>
              </a:rPr>
              <a:t>James Daly</a:t>
            </a:r>
            <a:endParaRPr lang="en-US" sz="1600" dirty="0">
              <a:latin typeface="+mj-lt"/>
            </a:endParaRPr>
          </a:p>
          <a:p>
            <a:pPr algn="ctr"/>
            <a:r>
              <a:rPr lang="en-US" sz="1600" dirty="0">
                <a:latin typeface="+mj-lt"/>
              </a:rPr>
              <a:t>Vice President – Energy Supply</a:t>
            </a:r>
          </a:p>
          <a:p>
            <a:pPr algn="ctr"/>
            <a:r>
              <a:rPr lang="en-US" sz="1600" dirty="0">
                <a:latin typeface="+mj-lt"/>
              </a:rPr>
              <a:t>Northeast Utilities</a:t>
            </a:r>
          </a:p>
        </p:txBody>
      </p:sp>
      <p:sp>
        <p:nvSpPr>
          <p:cNvPr id="10" name="Rectangle 9"/>
          <p:cNvSpPr/>
          <p:nvPr/>
        </p:nvSpPr>
        <p:spPr>
          <a:xfrm>
            <a:off x="5562600" y="5638800"/>
            <a:ext cx="4114800" cy="830997"/>
          </a:xfrm>
          <a:prstGeom prst="rect">
            <a:avLst/>
          </a:prstGeom>
        </p:spPr>
        <p:txBody>
          <a:bodyPr wrap="square">
            <a:spAutoFit/>
          </a:bodyPr>
          <a:lstStyle/>
          <a:p>
            <a:pPr algn="ctr"/>
            <a:r>
              <a:rPr lang="en-US" sz="1600" b="1" dirty="0">
                <a:latin typeface="+mj-lt"/>
              </a:rPr>
              <a:t>Matt Gibbs</a:t>
            </a:r>
            <a:endParaRPr lang="en-US" sz="1600" dirty="0">
              <a:latin typeface="+mj-lt"/>
            </a:endParaRPr>
          </a:p>
          <a:p>
            <a:pPr algn="ctr"/>
            <a:r>
              <a:rPr lang="en-US" sz="1600" dirty="0">
                <a:latin typeface="+mj-lt"/>
              </a:rPr>
              <a:t>Director, Implementation</a:t>
            </a:r>
          </a:p>
          <a:p>
            <a:pPr algn="ctr"/>
            <a:r>
              <a:rPr lang="en-US" sz="1600" dirty="0">
                <a:latin typeface="+mj-lt"/>
              </a:rPr>
              <a:t>CL&amp;P/Yankee Gas -Connecticut</a:t>
            </a:r>
          </a:p>
        </p:txBody>
      </p:sp>
      <p:sp>
        <p:nvSpPr>
          <p:cNvPr id="11" name="Rectangle 2"/>
          <p:cNvSpPr txBox="1">
            <a:spLocks noChangeArrowheads="1"/>
          </p:cNvSpPr>
          <p:nvPr/>
        </p:nvSpPr>
        <p:spPr>
          <a:xfrm>
            <a:off x="-152400" y="990600"/>
            <a:ext cx="4648199" cy="8509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000" b="1" dirty="0">
                <a:latin typeface="+mn-lt"/>
              </a:rPr>
              <a:t>Click on the “Q&amp;A” tool at the bottom of the screen to submit a question</a:t>
            </a:r>
          </a:p>
        </p:txBody>
      </p:sp>
      <p:sp>
        <p:nvSpPr>
          <p:cNvPr id="12" name="Slide Number Placeholder 11"/>
          <p:cNvSpPr>
            <a:spLocks noGrp="1"/>
          </p:cNvSpPr>
          <p:nvPr>
            <p:ph type="sldNum" sz="quarter" idx="12"/>
          </p:nvPr>
        </p:nvSpPr>
        <p:spPr/>
        <p:txBody>
          <a:bodyPr/>
          <a:lstStyle/>
          <a:p>
            <a:fld id="{DE30DFA2-29E7-4B59-87B0-F6DF120A1069}" type="slidenum">
              <a:rPr lang="en-US" smtClean="0"/>
              <a:t>21</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510" y="2590800"/>
            <a:ext cx="2038290" cy="3057435"/>
          </a:xfrm>
          <a:prstGeom prst="rect">
            <a:avLst/>
          </a:prstGeom>
          <a:effectLst>
            <a:outerShdw blurRad="190500" dist="127000" dir="2700000" algn="tl" rotWithShape="0">
              <a:prstClr val="black">
                <a:alpha val="40000"/>
              </a:prstClr>
            </a:outerShdw>
          </a:effectLst>
        </p:spPr>
      </p:pic>
      <p:pic>
        <p:nvPicPr>
          <p:cNvPr id="14" name="Picture 2" descr="C:\Users\saundjm\AppData\Local\Temp\notes5D0298\Gibbs DSC_23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987" y="2908022"/>
            <a:ext cx="1571625" cy="2534879"/>
          </a:xfrm>
          <a:prstGeom prst="rect">
            <a:avLst/>
          </a:prstGeom>
          <a:noFill/>
          <a:ln w="63500" cmpd="thickThi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60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txBox="1">
            <a:spLocks/>
          </p:cNvSpPr>
          <p:nvPr/>
        </p:nvSpPr>
        <p:spPr bwMode="auto">
          <a:xfrm>
            <a:off x="304800" y="254247"/>
            <a:ext cx="7042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292929"/>
                </a:solidFill>
                <a:latin typeface="Arial" pitchFamily="34" charset="0"/>
                <a:ea typeface="MS PGothic" pitchFamily="34" charset="-128"/>
              </a:defRPr>
            </a:lvl1pPr>
            <a:lvl2pPr marL="742950" indent="-285750" eaLnBrk="0" hangingPunct="0">
              <a:defRPr sz="2000">
                <a:solidFill>
                  <a:srgbClr val="292929"/>
                </a:solidFill>
                <a:latin typeface="Arial" pitchFamily="34" charset="0"/>
                <a:ea typeface="MS PGothic" pitchFamily="34" charset="-128"/>
              </a:defRPr>
            </a:lvl2pPr>
            <a:lvl3pPr marL="1143000" indent="-228600" eaLnBrk="0" hangingPunct="0">
              <a:defRPr sz="2000">
                <a:solidFill>
                  <a:srgbClr val="292929"/>
                </a:solidFill>
                <a:latin typeface="Arial" pitchFamily="34" charset="0"/>
                <a:ea typeface="MS PGothic" pitchFamily="34" charset="-128"/>
              </a:defRPr>
            </a:lvl3pPr>
            <a:lvl4pPr marL="1600200" indent="-228600" eaLnBrk="0" hangingPunct="0">
              <a:defRPr sz="2000">
                <a:solidFill>
                  <a:srgbClr val="292929"/>
                </a:solidFill>
                <a:latin typeface="Arial" pitchFamily="34" charset="0"/>
                <a:ea typeface="MS PGothic" pitchFamily="34" charset="-128"/>
              </a:defRPr>
            </a:lvl4pPr>
            <a:lvl5pPr marL="2057400" indent="-228600" eaLnBrk="0" hangingPunct="0">
              <a:defRPr sz="2000">
                <a:solidFill>
                  <a:srgbClr val="292929"/>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MS PGothic" pitchFamily="34" charset="-128"/>
              </a:defRPr>
            </a:lvl9pPr>
          </a:lstStyle>
          <a:p>
            <a:r>
              <a:rPr lang="en-US" sz="2800" b="1" dirty="0">
                <a:solidFill>
                  <a:schemeClr val="bg1"/>
                </a:solidFill>
                <a:effectLst>
                  <a:outerShdw blurRad="38100" dist="38100" dir="2700000" algn="tl">
                    <a:srgbClr val="000000">
                      <a:alpha val="43137"/>
                    </a:srgbClr>
                  </a:outerShdw>
                </a:effectLst>
                <a:latin typeface="+mj-lt"/>
              </a:rPr>
              <a:t>Northeast Utilities’ Profile</a:t>
            </a:r>
          </a:p>
        </p:txBody>
      </p:sp>
      <p:sp>
        <p:nvSpPr>
          <p:cNvPr id="7" name="Rectangle 18"/>
          <p:cNvSpPr>
            <a:spLocks noChangeArrowheads="1"/>
          </p:cNvSpPr>
          <p:nvPr>
            <p:custDataLst>
              <p:tags r:id="rId1"/>
            </p:custDataLst>
          </p:nvPr>
        </p:nvSpPr>
        <p:spPr bwMode="gray">
          <a:xfrm>
            <a:off x="226292" y="2895600"/>
            <a:ext cx="526275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6412" rIns="0" bIns="16412" anchor="ctr"/>
          <a:lstStyle/>
          <a:p>
            <a:pPr marL="342900" indent="-342900" defTabSz="684213">
              <a:spcBef>
                <a:spcPts val="600"/>
              </a:spcBef>
              <a:buClr>
                <a:schemeClr val="accent6">
                  <a:lumMod val="75000"/>
                </a:schemeClr>
              </a:buClr>
              <a:buFont typeface="Wingdings" panose="05000000000000000000" pitchFamily="2" charset="2"/>
              <a:buChar char="§"/>
              <a:defRPr/>
            </a:pPr>
            <a:r>
              <a:rPr lang="en-US" sz="2000" b="1" dirty="0">
                <a:latin typeface="+mj-lt"/>
              </a:rPr>
              <a:t>One company, focused on delivering reliable energy and superior customer service</a:t>
            </a:r>
          </a:p>
          <a:p>
            <a:pPr marL="800100" lvl="1" indent="-342900" defTabSz="684213">
              <a:spcBef>
                <a:spcPts val="600"/>
              </a:spcBef>
              <a:buClr>
                <a:schemeClr val="accent6">
                  <a:lumMod val="75000"/>
                </a:schemeClr>
              </a:buClr>
              <a:buFont typeface="Arial" panose="020B0604020202020204" pitchFamily="34" charset="0"/>
              <a:buChar char="•"/>
              <a:defRPr/>
            </a:pPr>
            <a:r>
              <a:rPr lang="en-US" sz="2000" dirty="0">
                <a:latin typeface="+mj-lt"/>
              </a:rPr>
              <a:t>3.6 million electric and gas customers </a:t>
            </a:r>
          </a:p>
          <a:p>
            <a:pPr marL="800100" lvl="1" indent="-342900" defTabSz="684213">
              <a:spcBef>
                <a:spcPts val="600"/>
              </a:spcBef>
              <a:buClr>
                <a:schemeClr val="accent6">
                  <a:lumMod val="75000"/>
                </a:schemeClr>
              </a:buClr>
              <a:buFont typeface="Arial" panose="020B0604020202020204" pitchFamily="34" charset="0"/>
              <a:buChar char="•"/>
              <a:defRPr/>
            </a:pPr>
            <a:r>
              <a:rPr lang="en-US" sz="2000" dirty="0">
                <a:latin typeface="+mj-lt"/>
              </a:rPr>
              <a:t>525 communities in Connecticut, Massachusetts and New Hampshire</a:t>
            </a:r>
          </a:p>
          <a:p>
            <a:pPr marL="800100" lvl="1" indent="-342900" defTabSz="684213">
              <a:spcBef>
                <a:spcPts val="600"/>
              </a:spcBef>
              <a:buClr>
                <a:schemeClr val="accent6">
                  <a:lumMod val="75000"/>
                </a:schemeClr>
              </a:buClr>
              <a:buFont typeface="Arial" panose="020B0604020202020204" pitchFamily="34" charset="0"/>
              <a:buChar char="•"/>
              <a:defRPr/>
            </a:pPr>
            <a:r>
              <a:rPr lang="en-US" sz="2000" dirty="0">
                <a:latin typeface="+mj-lt"/>
              </a:rPr>
              <a:t>16,600 square miles of service territory</a:t>
            </a:r>
          </a:p>
          <a:p>
            <a:pPr marL="342900" indent="-342900" defTabSz="684213">
              <a:spcBef>
                <a:spcPts val="600"/>
              </a:spcBef>
              <a:buClr>
                <a:schemeClr val="accent6">
                  <a:lumMod val="75000"/>
                </a:schemeClr>
              </a:buClr>
              <a:buFont typeface="Wingdings" panose="05000000000000000000" pitchFamily="2" charset="2"/>
              <a:buChar char="§"/>
              <a:defRPr/>
            </a:pPr>
            <a:endParaRPr lang="en-US" sz="2000" dirty="0">
              <a:latin typeface="+mj-lt"/>
            </a:endParaRPr>
          </a:p>
        </p:txBody>
      </p:sp>
      <p:pic>
        <p:nvPicPr>
          <p:cNvPr id="12293" name="Picture 13" descr="NU map anlayst d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066799"/>
            <a:ext cx="3759200" cy="575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5DFDEFCB-AE7C-417A-8D3D-198A9D630099}" type="slidenum">
              <a:rPr lang="en-US" smtClean="0">
                <a:solidFill>
                  <a:srgbClr val="000000"/>
                </a:solidFill>
              </a:rPr>
              <a:pPr>
                <a:defRPr/>
              </a:pPr>
              <a:t>3</a:t>
            </a:fld>
            <a:endParaRPr lang="en-US" dirty="0">
              <a:solidFill>
                <a:srgbClr val="000000"/>
              </a:solidFill>
            </a:endParaRPr>
          </a:p>
        </p:txBody>
      </p:sp>
      <p:sp>
        <p:nvSpPr>
          <p:cNvPr id="9" name="TextBox 8"/>
          <p:cNvSpPr txBox="1"/>
          <p:nvPr/>
        </p:nvSpPr>
        <p:spPr>
          <a:xfrm>
            <a:off x="2578439" y="1219200"/>
            <a:ext cx="1702966" cy="430887"/>
          </a:xfrm>
          <a:prstGeom prst="rect">
            <a:avLst/>
          </a:prstGeom>
          <a:noFill/>
        </p:spPr>
        <p:txBody>
          <a:bodyPr wrap="none" rtlCol="0">
            <a:spAutoFit/>
          </a:bodyPr>
          <a:lstStyle/>
          <a:p>
            <a:pPr algn="r"/>
            <a:r>
              <a:rPr lang="en-US" sz="2200" b="1" dirty="0"/>
              <a:t>Who we are</a:t>
            </a:r>
            <a:endParaRPr lang="en-US" sz="2200" dirty="0"/>
          </a:p>
        </p:txBody>
      </p:sp>
      <p:sp>
        <p:nvSpPr>
          <p:cNvPr id="4" name="Oval 3"/>
          <p:cNvSpPr/>
          <p:nvPr/>
        </p:nvSpPr>
        <p:spPr>
          <a:xfrm>
            <a:off x="1295400" y="4762500"/>
            <a:ext cx="114300" cy="114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55952"/>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4191000"/>
            <a:ext cx="2743200" cy="757535"/>
          </a:xfrm>
        </p:spPr>
        <p:txBody>
          <a:bodyPr>
            <a:normAutofit/>
          </a:bodyPr>
          <a:lstStyle/>
          <a:p>
            <a:pPr algn="r"/>
            <a:r>
              <a:rPr lang="en-US" sz="3100" b="1" i="1" dirty="0">
                <a:solidFill>
                  <a:srgbClr val="0070C0"/>
                </a:solidFill>
                <a:effectLst>
                  <a:outerShdw blurRad="38100" dist="38100" dir="2700000" algn="tl">
                    <a:srgbClr val="000000">
                      <a:alpha val="43137"/>
                    </a:srgbClr>
                  </a:outerShdw>
                </a:effectLst>
              </a:rPr>
              <a:t>James Daly</a:t>
            </a:r>
          </a:p>
        </p:txBody>
      </p:sp>
      <p:sp>
        <p:nvSpPr>
          <p:cNvPr id="4" name="TextBox 3"/>
          <p:cNvSpPr txBox="1"/>
          <p:nvPr/>
        </p:nvSpPr>
        <p:spPr>
          <a:xfrm>
            <a:off x="228600" y="142875"/>
            <a:ext cx="5410200" cy="830997"/>
          </a:xfrm>
          <a:prstGeom prst="rect">
            <a:avLst/>
          </a:prstGeom>
          <a:noFill/>
        </p:spPr>
        <p:txBody>
          <a:bodyPr wrap="square" rtlCol="0">
            <a:spAutoFit/>
          </a:bodyPr>
          <a:lstStyle/>
          <a:p>
            <a:r>
              <a:rPr lang="en-US" sz="4800" b="1" i="1" dirty="0">
                <a:solidFill>
                  <a:schemeClr val="bg1"/>
                </a:solidFill>
                <a:effectLst>
                  <a:outerShdw blurRad="38100" dist="38100" dir="2700000" algn="tl">
                    <a:srgbClr val="000000">
                      <a:alpha val="43137"/>
                    </a:srgbClr>
                  </a:outerShdw>
                </a:effectLst>
                <a:latin typeface="+mj-lt"/>
              </a:rPr>
              <a:t>NU Webinar</a:t>
            </a:r>
            <a:endParaRPr lang="en-US" sz="2400" i="1"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654989" y="1219199"/>
            <a:ext cx="3718133" cy="430887"/>
          </a:xfrm>
          <a:prstGeom prst="rect">
            <a:avLst/>
          </a:prstGeom>
          <a:noFill/>
        </p:spPr>
        <p:txBody>
          <a:bodyPr wrap="none" rtlCol="0">
            <a:spAutoFit/>
          </a:bodyPr>
          <a:lstStyle/>
          <a:p>
            <a:pPr algn="r"/>
            <a:r>
              <a:rPr lang="en-US" sz="2200" b="1" dirty="0"/>
              <a:t>We’re pleased to introduce</a:t>
            </a:r>
            <a:endParaRPr lang="en-US" sz="2200" dirty="0"/>
          </a:p>
        </p:txBody>
      </p:sp>
      <p:sp>
        <p:nvSpPr>
          <p:cNvPr id="6" name="TextBox 5"/>
          <p:cNvSpPr txBox="1"/>
          <p:nvPr/>
        </p:nvSpPr>
        <p:spPr>
          <a:xfrm>
            <a:off x="1447800" y="4743271"/>
            <a:ext cx="3581400" cy="1200329"/>
          </a:xfrm>
          <a:prstGeom prst="rect">
            <a:avLst/>
          </a:prstGeom>
          <a:noFill/>
        </p:spPr>
        <p:txBody>
          <a:bodyPr wrap="square" rtlCol="0">
            <a:spAutoFit/>
          </a:bodyPr>
          <a:lstStyle/>
          <a:p>
            <a:pPr algn="r"/>
            <a:r>
              <a:rPr lang="en-US" b="1" dirty="0"/>
              <a:t>Featured Speaker</a:t>
            </a:r>
            <a:endParaRPr lang="en-US" dirty="0"/>
          </a:p>
          <a:p>
            <a:pPr algn="r"/>
            <a:r>
              <a:rPr lang="en-US" dirty="0"/>
              <a:t>Vice President – Energy Supply</a:t>
            </a:r>
          </a:p>
          <a:p>
            <a:pPr algn="r"/>
            <a:r>
              <a:rPr lang="en-US" dirty="0"/>
              <a:t>Northeast Utilities</a:t>
            </a:r>
          </a:p>
          <a:p>
            <a:endParaRPr lang="en-US" dirty="0"/>
          </a:p>
        </p:txBody>
      </p:sp>
      <p:sp>
        <p:nvSpPr>
          <p:cNvPr id="8" name="Slide Number Placeholder 7"/>
          <p:cNvSpPr>
            <a:spLocks noGrp="1"/>
          </p:cNvSpPr>
          <p:nvPr>
            <p:ph type="sldNum" sz="quarter" idx="12"/>
          </p:nvPr>
        </p:nvSpPr>
        <p:spPr/>
        <p:txBody>
          <a:bodyPr/>
          <a:lstStyle/>
          <a:p>
            <a:fld id="{DE30DFA2-29E7-4B59-87B0-F6DF120A1069}" type="slidenum">
              <a:rPr lang="en-US" smtClean="0"/>
              <a:t>4</a:t>
            </a:fld>
            <a:endParaRPr lang="en-US"/>
          </a:p>
        </p:txBody>
      </p:sp>
      <p:sp>
        <p:nvSpPr>
          <p:cNvPr id="10" name="TextBox 9"/>
          <p:cNvSpPr txBox="1"/>
          <p:nvPr/>
        </p:nvSpPr>
        <p:spPr>
          <a:xfrm>
            <a:off x="990600" y="2514600"/>
            <a:ext cx="3962400" cy="1015663"/>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
            </a:pPr>
            <a:r>
              <a:rPr lang="en-US" sz="2000" dirty="0">
                <a:latin typeface="+mj-lt"/>
              </a:rPr>
              <a:t>What’s happening</a:t>
            </a:r>
          </a:p>
          <a:p>
            <a:pPr marL="285750" indent="-285750">
              <a:buClr>
                <a:schemeClr val="accent6">
                  <a:lumMod val="75000"/>
                </a:schemeClr>
              </a:buClr>
              <a:buFont typeface="Wingdings" panose="05000000000000000000" pitchFamily="2" charset="2"/>
              <a:buChar char="§"/>
            </a:pPr>
            <a:r>
              <a:rPr lang="en-US" sz="2000" dirty="0">
                <a:latin typeface="+mj-lt"/>
              </a:rPr>
              <a:t>Why it’s happening</a:t>
            </a:r>
          </a:p>
          <a:p>
            <a:pPr marL="285750" indent="-285750">
              <a:buClr>
                <a:schemeClr val="accent6">
                  <a:lumMod val="75000"/>
                </a:schemeClr>
              </a:buClr>
              <a:buFont typeface="Wingdings" panose="05000000000000000000" pitchFamily="2" charset="2"/>
              <a:buChar char="§"/>
            </a:pPr>
            <a:r>
              <a:rPr lang="en-US" sz="2000" dirty="0">
                <a:latin typeface="+mj-lt"/>
              </a:rPr>
              <a:t>NU’s proposed solutions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133600"/>
            <a:ext cx="2038290" cy="3057435"/>
          </a:xfrm>
          <a:prstGeom prst="rect">
            <a:avLst/>
          </a:prstGeom>
          <a:effectLst>
            <a:outerShdw blurRad="190500" dist="127000" dir="2700000" algn="tl" rotWithShape="0">
              <a:prstClr val="black">
                <a:alpha val="40000"/>
              </a:prstClr>
            </a:outerShdw>
          </a:effectLst>
        </p:spPr>
      </p:pic>
    </p:spTree>
    <p:extLst>
      <p:ext uri="{BB962C8B-B14F-4D97-AF65-F5344CB8AC3E}">
        <p14:creationId xmlns:p14="http://schemas.microsoft.com/office/powerpoint/2010/main" val="349388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76200" y="0"/>
            <a:ext cx="8229600" cy="1143000"/>
          </a:xfrm>
        </p:spPr>
        <p:txBody>
          <a:bodyPr>
            <a:normAutofit/>
          </a:bodyPr>
          <a:lstStyle/>
          <a:p>
            <a:pPr algn="l">
              <a:defRPr/>
            </a:pPr>
            <a:r>
              <a:rPr lang="en-US" sz="2800" b="1" dirty="0">
                <a:solidFill>
                  <a:schemeClr val="bg1"/>
                </a:solidFill>
                <a:effectLst>
                  <a:outerShdw blurRad="38100" dist="38100" dir="2700000" algn="tl">
                    <a:srgbClr val="000000">
                      <a:alpha val="43137"/>
                    </a:srgbClr>
                  </a:outerShdw>
                </a:effectLst>
                <a:ea typeface="MS PGothic" pitchFamily="34" charset="-128"/>
              </a:rPr>
              <a:t>What’s happening?</a:t>
            </a:r>
          </a:p>
        </p:txBody>
      </p:sp>
      <p:sp>
        <p:nvSpPr>
          <p:cNvPr id="12291" name="Rectangle 3"/>
          <p:cNvSpPr>
            <a:spLocks noGrp="1" noChangeArrowheads="1"/>
          </p:cNvSpPr>
          <p:nvPr>
            <p:ph type="body" idx="4294967295"/>
          </p:nvPr>
        </p:nvSpPr>
        <p:spPr>
          <a:xfrm>
            <a:off x="-152400" y="2149475"/>
            <a:ext cx="6435373" cy="3946525"/>
          </a:xfrm>
        </p:spPr>
        <p:txBody>
          <a:bodyPr/>
          <a:lstStyle/>
          <a:p>
            <a:pPr marL="742950" indent="-285750">
              <a:spcBef>
                <a:spcPts val="0"/>
              </a:spcBef>
              <a:spcAft>
                <a:spcPts val="1800"/>
              </a:spcAft>
              <a:buClr>
                <a:schemeClr val="accent6">
                  <a:lumMod val="75000"/>
                </a:schemeClr>
              </a:buClr>
            </a:pPr>
            <a:r>
              <a:rPr lang="en-US" sz="2000" b="1" dirty="0">
                <a:latin typeface="+mj-lt"/>
              </a:rPr>
              <a:t>Increasing demand for natural gas </a:t>
            </a:r>
            <a:r>
              <a:rPr lang="en-US" sz="2000" dirty="0">
                <a:latin typeface="+mj-lt"/>
              </a:rPr>
              <a:t>for heating and power generation without additions to gas infrastructure</a:t>
            </a:r>
          </a:p>
          <a:p>
            <a:pPr marL="742950" indent="-285750">
              <a:spcBef>
                <a:spcPts val="0"/>
              </a:spcBef>
              <a:spcAft>
                <a:spcPts val="1800"/>
              </a:spcAft>
              <a:buClr>
                <a:schemeClr val="accent6">
                  <a:lumMod val="75000"/>
                </a:schemeClr>
              </a:buClr>
            </a:pPr>
            <a:r>
              <a:rPr lang="en-US" sz="2000" b="1" dirty="0">
                <a:latin typeface="+mj-lt"/>
              </a:rPr>
              <a:t>Imminent retirement of generation capacity</a:t>
            </a:r>
          </a:p>
          <a:p>
            <a:pPr marL="742950" indent="-285750">
              <a:spcBef>
                <a:spcPts val="0"/>
              </a:spcBef>
              <a:spcAft>
                <a:spcPts val="1800"/>
              </a:spcAft>
              <a:buClr>
                <a:schemeClr val="accent6">
                  <a:lumMod val="75000"/>
                </a:schemeClr>
              </a:buClr>
            </a:pPr>
            <a:r>
              <a:rPr lang="en-US" sz="2000" b="1" dirty="0">
                <a:latin typeface="+mj-lt"/>
              </a:rPr>
              <a:t>Aggressive carbon reduction goals increasing  amounts of intermittent generation</a:t>
            </a:r>
          </a:p>
          <a:p>
            <a:pPr marL="742950" indent="-285750">
              <a:spcBef>
                <a:spcPts val="0"/>
              </a:spcBef>
              <a:spcAft>
                <a:spcPts val="1800"/>
              </a:spcAft>
              <a:buClr>
                <a:schemeClr val="accent6">
                  <a:lumMod val="75000"/>
                </a:schemeClr>
              </a:buClr>
            </a:pPr>
            <a:r>
              <a:rPr lang="en-US" sz="2000" b="1" dirty="0">
                <a:latin typeface="+mj-lt"/>
              </a:rPr>
              <a:t>Grid modernization, reliability and resilience</a:t>
            </a:r>
          </a:p>
          <a:p>
            <a:pPr lvl="1">
              <a:spcAft>
                <a:spcPct val="95000"/>
              </a:spcAft>
              <a:buSzPct val="95000"/>
            </a:pPr>
            <a:endParaRPr lang="en-US" sz="2200" b="1" dirty="0">
              <a:latin typeface="Arial" pitchFamily="34" charset="0"/>
            </a:endParaRPr>
          </a:p>
        </p:txBody>
      </p:sp>
      <p:sp>
        <p:nvSpPr>
          <p:cNvPr id="2" name="TextBox 1"/>
          <p:cNvSpPr txBox="1"/>
          <p:nvPr/>
        </p:nvSpPr>
        <p:spPr>
          <a:xfrm>
            <a:off x="76200" y="1209826"/>
            <a:ext cx="4191000" cy="430887"/>
          </a:xfrm>
          <a:prstGeom prst="rect">
            <a:avLst/>
          </a:prstGeom>
          <a:noFill/>
        </p:spPr>
        <p:txBody>
          <a:bodyPr wrap="square" rtlCol="0">
            <a:spAutoFit/>
          </a:bodyPr>
          <a:lstStyle/>
          <a:p>
            <a:pPr algn="r"/>
            <a:r>
              <a:rPr lang="en-US" sz="2200" b="1" dirty="0"/>
              <a:t>Multiple regional challenges</a:t>
            </a:r>
          </a:p>
        </p:txBody>
      </p:sp>
      <p:pic>
        <p:nvPicPr>
          <p:cNvPr id="1026" name="Picture 2" descr="Cheap natural gas prices have led to a boom in the construction of gas generating power plants. That combined with market deregulation in New England have set the stage for some tumultuous times in the New England electricity market for years to come.">
            <a:hlinkClick r:id="rId2" tooltip="Cheap natural gas prices have led to a boom in the construction of gas generating power plants. That combined with market deregulation in New England have set the stage for some tumultuous times in the New England electricity market for years to c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3305175"/>
            <a:ext cx="2667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DE30DFA2-29E7-4B59-87B0-F6DF120A1069}" type="slidenum">
              <a:rPr lang="en-US" smtClean="0"/>
              <a:t>5</a:t>
            </a:fld>
            <a:endParaRPr lang="en-US" dirty="0"/>
          </a:p>
        </p:txBody>
      </p:sp>
      <p:grpSp>
        <p:nvGrpSpPr>
          <p:cNvPr id="7" name="Group 6"/>
          <p:cNvGrpSpPr/>
          <p:nvPr/>
        </p:nvGrpSpPr>
        <p:grpSpPr>
          <a:xfrm>
            <a:off x="5105400" y="1409881"/>
            <a:ext cx="3564857" cy="4942484"/>
            <a:chOff x="5334000" y="1409881"/>
            <a:chExt cx="3564857" cy="4942484"/>
          </a:xfrm>
        </p:grpSpPr>
        <p:pic>
          <p:nvPicPr>
            <p:cNvPr id="11" name="Picture 12" descr="slide gas flame analyst ti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0078" y="1409881"/>
              <a:ext cx="1619072" cy="1107569"/>
            </a:xfrm>
            <a:prstGeom prst="rect">
              <a:avLst/>
            </a:prstGeom>
            <a:noFill/>
            <a:l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lide transmission mono pole analyst 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181600"/>
              <a:ext cx="1677100" cy="1170765"/>
            </a:xfrm>
            <a:prstGeom prst="rect">
              <a:avLst/>
            </a:prstGeom>
            <a:noFill/>
            <a:l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shetlandamenity.org/assets/images/enlargeable/carbon-reduction-shetland/shutterstock_1673598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9727" y="5181600"/>
              <a:ext cx="1729130" cy="1170765"/>
            </a:xfrm>
            <a:prstGeom prst="rect">
              <a:avLst/>
            </a:prstGeom>
            <a:noFill/>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4" descr="What Solar and Offshore Wind Can Do Toget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6223" y="3886200"/>
              <a:ext cx="1677100" cy="1168560"/>
            </a:xfrm>
            <a:prstGeom prst="rect">
              <a:avLst/>
            </a:prstGeom>
            <a:noFill/>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descr="http://www.clf.org/wp-content/uploads/2010/06/salem.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94673" y="2667000"/>
              <a:ext cx="1638650" cy="1123950"/>
            </a:xfrm>
            <a:prstGeom prst="rect">
              <a:avLst/>
            </a:prstGeom>
            <a:noFill/>
            <a:ln>
              <a:noFill/>
            </a:ln>
            <a:effectLst>
              <a:outerShdw blurRad="1143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07494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3962400" y="12954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spcBef>
                <a:spcPct val="50000"/>
              </a:spcBef>
            </a:pPr>
            <a:endParaRPr lang="en-US" sz="1800">
              <a:solidFill>
                <a:schemeClr val="tx1"/>
              </a:solidFill>
              <a:sym typeface="Arial" pitchFamily="34" charset="0"/>
            </a:endParaRPr>
          </a:p>
        </p:txBody>
      </p:sp>
      <p:sp>
        <p:nvSpPr>
          <p:cNvPr id="91147" name="Rectangle 11"/>
          <p:cNvSpPr>
            <a:spLocks noGrp="1" noChangeArrowheads="1"/>
          </p:cNvSpPr>
          <p:nvPr>
            <p:ph type="title" idx="4294967295"/>
          </p:nvPr>
        </p:nvSpPr>
        <p:spPr>
          <a:xfrm>
            <a:off x="-76200" y="838200"/>
            <a:ext cx="4391891" cy="1143000"/>
          </a:xfrm>
        </p:spPr>
        <p:txBody>
          <a:bodyPr>
            <a:noAutofit/>
          </a:bodyPr>
          <a:lstStyle/>
          <a:p>
            <a:pPr algn="r">
              <a:defRPr/>
            </a:pPr>
            <a:r>
              <a:rPr lang="en-US" sz="2200" b="1" dirty="0">
                <a:latin typeface="+mn-lt"/>
                <a:ea typeface="MS PGothic" pitchFamily="34" charset="-128"/>
              </a:rPr>
              <a:t>Dependence on natural gas has more than tripled since 2000</a:t>
            </a:r>
          </a:p>
        </p:txBody>
      </p:sp>
      <p:sp>
        <p:nvSpPr>
          <p:cNvPr id="7" name="Rectangle 2"/>
          <p:cNvSpPr txBox="1">
            <a:spLocks noChangeArrowheads="1"/>
          </p:cNvSpPr>
          <p:nvPr/>
        </p:nvSpPr>
        <p:spPr>
          <a:xfrm>
            <a:off x="76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bg1"/>
                </a:solidFill>
                <a:effectLst>
                  <a:outerShdw blurRad="38100" dist="38100" dir="2700000" algn="tl">
                    <a:srgbClr val="000000">
                      <a:alpha val="43137"/>
                    </a:srgbClr>
                  </a:outerShdw>
                </a:effectLst>
                <a:ea typeface="MS PGothic" pitchFamily="34" charset="-128"/>
              </a:rPr>
              <a:t>Why it’s happening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577" y="2212769"/>
            <a:ext cx="5859964" cy="3702072"/>
          </a:xfrm>
          <a:prstGeom prst="rect">
            <a:avLst/>
          </a:prstGeom>
        </p:spPr>
      </p:pic>
      <p:sp>
        <p:nvSpPr>
          <p:cNvPr id="4" name="Slide Number Placeholder 3"/>
          <p:cNvSpPr>
            <a:spLocks noGrp="1"/>
          </p:cNvSpPr>
          <p:nvPr>
            <p:ph type="sldNum" sz="quarter" idx="12"/>
          </p:nvPr>
        </p:nvSpPr>
        <p:spPr/>
        <p:txBody>
          <a:bodyPr/>
          <a:lstStyle/>
          <a:p>
            <a:fld id="{DE30DFA2-29E7-4B59-87B0-F6DF120A1069}" type="slidenum">
              <a:rPr lang="en-US" smtClean="0"/>
              <a:t>6</a:t>
            </a:fld>
            <a:endParaRPr lang="en-US" dirty="0"/>
          </a:p>
        </p:txBody>
      </p:sp>
      <p:sp>
        <p:nvSpPr>
          <p:cNvPr id="6" name="TextBox 5"/>
          <p:cNvSpPr txBox="1"/>
          <p:nvPr/>
        </p:nvSpPr>
        <p:spPr>
          <a:xfrm>
            <a:off x="6019800" y="3429000"/>
            <a:ext cx="1600200" cy="2308324"/>
          </a:xfrm>
          <a:prstGeom prst="rect">
            <a:avLst/>
          </a:prstGeom>
          <a:solidFill>
            <a:schemeClr val="bg1"/>
          </a:solidFill>
        </p:spPr>
        <p:txBody>
          <a:bodyPr wrap="square" rtlCol="0">
            <a:spAutoFit/>
          </a:bodyPr>
          <a:lstStyle/>
          <a:p>
            <a:pPr>
              <a:lnSpc>
                <a:spcPct val="150000"/>
              </a:lnSpc>
            </a:pPr>
            <a:r>
              <a:rPr lang="en-US" sz="1600" b="1" dirty="0">
                <a:solidFill>
                  <a:schemeClr val="tx1">
                    <a:lumMod val="75000"/>
                    <a:lumOff val="25000"/>
                  </a:schemeClr>
                </a:solidFill>
                <a:latin typeface="+mj-lt"/>
              </a:rPr>
              <a:t>  5,273 MW</a:t>
            </a:r>
          </a:p>
          <a:p>
            <a:pPr>
              <a:lnSpc>
                <a:spcPct val="150000"/>
              </a:lnSpc>
            </a:pPr>
            <a:r>
              <a:rPr lang="en-US" sz="1600" b="1" dirty="0">
                <a:solidFill>
                  <a:schemeClr val="tx1">
                    <a:lumMod val="75000"/>
                    <a:lumOff val="25000"/>
                  </a:schemeClr>
                </a:solidFill>
                <a:latin typeface="+mj-lt"/>
              </a:rPr>
              <a:t>  2,300 MW</a:t>
            </a:r>
          </a:p>
          <a:p>
            <a:pPr>
              <a:lnSpc>
                <a:spcPct val="150000"/>
              </a:lnSpc>
            </a:pPr>
            <a:r>
              <a:rPr lang="en-US" sz="1600" b="1" dirty="0">
                <a:solidFill>
                  <a:schemeClr val="tx1">
                    <a:lumMod val="75000"/>
                    <a:lumOff val="25000"/>
                  </a:schemeClr>
                </a:solidFill>
                <a:latin typeface="+mj-lt"/>
              </a:rPr>
              <a:t>17,850 MW</a:t>
            </a:r>
          </a:p>
          <a:p>
            <a:pPr>
              <a:lnSpc>
                <a:spcPct val="150000"/>
              </a:lnSpc>
            </a:pPr>
            <a:r>
              <a:rPr lang="en-US" sz="1600" b="1" dirty="0">
                <a:solidFill>
                  <a:schemeClr val="tx1">
                    <a:lumMod val="75000"/>
                    <a:lumOff val="25000"/>
                  </a:schemeClr>
                </a:solidFill>
                <a:latin typeface="+mj-lt"/>
              </a:rPr>
              <a:t>  4,656 MW</a:t>
            </a:r>
          </a:p>
          <a:p>
            <a:pPr>
              <a:lnSpc>
                <a:spcPct val="150000"/>
              </a:lnSpc>
            </a:pPr>
            <a:r>
              <a:rPr lang="en-US" sz="1600" b="1" dirty="0">
                <a:solidFill>
                  <a:schemeClr val="tx1">
                    <a:lumMod val="75000"/>
                    <a:lumOff val="25000"/>
                  </a:schemeClr>
                </a:solidFill>
                <a:latin typeface="+mj-lt"/>
              </a:rPr>
              <a:t>  3,335 MW</a:t>
            </a:r>
          </a:p>
          <a:p>
            <a:pPr>
              <a:lnSpc>
                <a:spcPct val="150000"/>
              </a:lnSpc>
            </a:pPr>
            <a:r>
              <a:rPr lang="en-US" sz="1600" b="1" dirty="0">
                <a:solidFill>
                  <a:schemeClr val="tx1">
                    <a:lumMod val="75000"/>
                    <a:lumOff val="25000"/>
                  </a:schemeClr>
                </a:solidFill>
                <a:latin typeface="+mj-lt"/>
              </a:rPr>
              <a:t>  1,079 MW</a:t>
            </a:r>
          </a:p>
        </p:txBody>
      </p:sp>
    </p:spTree>
    <p:extLst>
      <p:ext uri="{BB962C8B-B14F-4D97-AF65-F5344CB8AC3E}">
        <p14:creationId xmlns:p14="http://schemas.microsoft.com/office/powerpoint/2010/main" val="1357303936"/>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48200" y="2038349"/>
            <a:ext cx="4495800" cy="4514851"/>
            <a:chOff x="4495800" y="2065338"/>
            <a:chExt cx="4281835" cy="4487862"/>
          </a:xfrm>
        </p:grpSpPr>
        <p:sp>
          <p:nvSpPr>
            <p:cNvPr id="14341" name="Rectangle 211"/>
            <p:cNvSpPr>
              <a:spLocks noChangeArrowheads="1"/>
            </p:cNvSpPr>
            <p:nvPr/>
          </p:nvSpPr>
          <p:spPr bwMode="auto">
            <a:xfrm>
              <a:off x="4539010" y="3340203"/>
              <a:ext cx="42386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Aft>
                  <a:spcPts val="600"/>
                </a:spcAft>
                <a:buClr>
                  <a:schemeClr val="accent2"/>
                </a:buClr>
                <a:buFont typeface="Wingdings" pitchFamily="2" charset="2"/>
                <a:buChar char="§"/>
                <a:tabLst>
                  <a:tab pos="3490913" algn="r"/>
                  <a:tab pos="5997575" algn="r"/>
                </a:tabLst>
              </a:pPr>
              <a:r>
                <a:rPr lang="en-US" b="1" dirty="0">
                  <a:latin typeface="+mj-lt"/>
                </a:rPr>
                <a:t>Natural Gas/</a:t>
              </a:r>
              <a:r>
                <a:rPr lang="en-US" dirty="0">
                  <a:latin typeface="+mj-lt"/>
                </a:rPr>
                <a:t>Oil</a:t>
              </a:r>
              <a:r>
                <a:rPr lang="en-US" b="1" dirty="0">
                  <a:latin typeface="+mj-lt"/>
                </a:rPr>
                <a:t>	2,497</a:t>
              </a:r>
            </a:p>
            <a:p>
              <a:pPr marL="342900" indent="-342900" eaLnBrk="0" hangingPunct="0">
                <a:lnSpc>
                  <a:spcPct val="90000"/>
                </a:lnSpc>
                <a:spcAft>
                  <a:spcPts val="600"/>
                </a:spcAft>
                <a:buClr>
                  <a:schemeClr val="accent2"/>
                </a:buClr>
                <a:buFont typeface="Wingdings" pitchFamily="2" charset="2"/>
                <a:buChar char="§"/>
                <a:tabLst>
                  <a:tab pos="3490913" algn="r"/>
                  <a:tab pos="5997575" algn="r"/>
                </a:tabLst>
              </a:pPr>
              <a:r>
                <a:rPr lang="en-US" dirty="0">
                  <a:latin typeface="+mj-lt"/>
                </a:rPr>
                <a:t>Wind*	2,110</a:t>
              </a:r>
            </a:p>
            <a:p>
              <a:pPr marL="342900" indent="-342900" eaLnBrk="0" hangingPunct="0">
                <a:lnSpc>
                  <a:spcPct val="90000"/>
                </a:lnSpc>
                <a:spcAft>
                  <a:spcPts val="600"/>
                </a:spcAft>
                <a:buClr>
                  <a:schemeClr val="accent2"/>
                </a:buClr>
                <a:buFont typeface="Wingdings" pitchFamily="2" charset="2"/>
                <a:buChar char="§"/>
                <a:tabLst>
                  <a:tab pos="3490913" algn="r"/>
                  <a:tab pos="5997575" algn="r"/>
                </a:tabLst>
              </a:pPr>
              <a:r>
                <a:rPr lang="en-US" b="1" dirty="0">
                  <a:latin typeface="+mj-lt"/>
                </a:rPr>
                <a:t>Natural Gas	1,847</a:t>
              </a:r>
            </a:p>
            <a:p>
              <a:pPr marL="342900" indent="-342900" eaLnBrk="0" hangingPunct="0">
                <a:lnSpc>
                  <a:spcPct val="90000"/>
                </a:lnSpc>
                <a:spcAft>
                  <a:spcPts val="600"/>
                </a:spcAft>
                <a:buClr>
                  <a:schemeClr val="accent2"/>
                </a:buClr>
                <a:buFont typeface="Wingdings" pitchFamily="2" charset="2"/>
                <a:buChar char="§"/>
                <a:tabLst>
                  <a:tab pos="3490913" algn="r"/>
                  <a:tab pos="5997575" algn="r"/>
                </a:tabLst>
              </a:pPr>
              <a:r>
                <a:rPr lang="en-US" dirty="0">
                  <a:latin typeface="+mj-lt"/>
                </a:rPr>
                <a:t>Oil	245</a:t>
              </a:r>
            </a:p>
            <a:p>
              <a:pPr marL="342900" indent="-342900" eaLnBrk="0" hangingPunct="0">
                <a:lnSpc>
                  <a:spcPct val="90000"/>
                </a:lnSpc>
                <a:spcAft>
                  <a:spcPts val="600"/>
                </a:spcAft>
                <a:buClr>
                  <a:schemeClr val="accent2"/>
                </a:buClr>
                <a:buFont typeface="Wingdings" pitchFamily="2" charset="2"/>
                <a:buChar char="§"/>
                <a:tabLst>
                  <a:tab pos="3490913" algn="r"/>
                  <a:tab pos="5997575" algn="r"/>
                </a:tabLst>
              </a:pPr>
              <a:r>
                <a:rPr lang="en-US" sz="1800" dirty="0">
                  <a:latin typeface="+mj-lt"/>
                </a:rPr>
                <a:t>Biomass/Wood Waste	138</a:t>
              </a:r>
            </a:p>
            <a:p>
              <a:pPr marL="342900" indent="-342900" eaLnBrk="0" hangingPunct="0">
                <a:lnSpc>
                  <a:spcPct val="90000"/>
                </a:lnSpc>
                <a:spcAft>
                  <a:spcPts val="600"/>
                </a:spcAft>
                <a:buClr>
                  <a:schemeClr val="accent2"/>
                </a:buClr>
                <a:buFont typeface="Wingdings" pitchFamily="2" charset="2"/>
                <a:buChar char="§"/>
                <a:tabLst>
                  <a:tab pos="3490913" algn="r"/>
                  <a:tab pos="5997575" algn="r"/>
                </a:tabLst>
              </a:pPr>
              <a:r>
                <a:rPr lang="en-US" sz="1800" dirty="0">
                  <a:latin typeface="+mj-lt"/>
                </a:rPr>
                <a:t>Hydro	62</a:t>
              </a:r>
            </a:p>
            <a:p>
              <a:pPr marL="342900" indent="-342900" eaLnBrk="0" hangingPunct="0">
                <a:lnSpc>
                  <a:spcPct val="90000"/>
                </a:lnSpc>
                <a:spcAft>
                  <a:spcPts val="600"/>
                </a:spcAft>
                <a:buClr>
                  <a:schemeClr val="accent2"/>
                </a:buClr>
                <a:buFont typeface="Wingdings" pitchFamily="2" charset="2"/>
                <a:buChar char="§"/>
                <a:tabLst>
                  <a:tab pos="3490913" algn="r"/>
                  <a:tab pos="5997575" algn="r"/>
                </a:tabLst>
              </a:pPr>
              <a:r>
                <a:rPr lang="en-US" sz="1800" u="sng" dirty="0">
                  <a:latin typeface="+mj-lt"/>
                </a:rPr>
                <a:t>Solar*	16</a:t>
              </a:r>
            </a:p>
            <a:p>
              <a:pPr marL="342900" indent="-342900" eaLnBrk="0" hangingPunct="0">
                <a:lnSpc>
                  <a:spcPct val="90000"/>
                </a:lnSpc>
                <a:spcAft>
                  <a:spcPct val="65000"/>
                </a:spcAft>
                <a:buClr>
                  <a:schemeClr val="accent2"/>
                </a:buClr>
                <a:buFont typeface="Wingdings" pitchFamily="2" charset="2"/>
                <a:buChar char="§"/>
                <a:tabLst>
                  <a:tab pos="3490913" algn="r"/>
                  <a:tab pos="5997575" algn="r"/>
                </a:tabLst>
              </a:pPr>
              <a:r>
                <a:rPr lang="en-US" b="1" dirty="0">
                  <a:latin typeface="+mj-lt"/>
                </a:rPr>
                <a:t>Total	6,915</a:t>
              </a:r>
            </a:p>
            <a:p>
              <a:pPr eaLnBrk="0" hangingPunct="0">
                <a:lnSpc>
                  <a:spcPct val="90000"/>
                </a:lnSpc>
                <a:spcAft>
                  <a:spcPct val="65000"/>
                </a:spcAft>
                <a:buClr>
                  <a:schemeClr val="accent2"/>
                </a:buClr>
                <a:tabLst>
                  <a:tab pos="3490913" algn="r"/>
                  <a:tab pos="5997575" algn="r"/>
                </a:tabLst>
              </a:pPr>
              <a:r>
                <a:rPr lang="en-US" i="1" dirty="0">
                  <a:latin typeface="+mj-lt"/>
                </a:rPr>
                <a:t>* Intermittent resources</a:t>
              </a:r>
            </a:p>
            <a:p>
              <a:pPr marL="342900" indent="-342900" eaLnBrk="0" hangingPunct="0">
                <a:lnSpc>
                  <a:spcPct val="90000"/>
                </a:lnSpc>
                <a:spcAft>
                  <a:spcPct val="65000"/>
                </a:spcAft>
                <a:buClr>
                  <a:schemeClr val="accent2"/>
                </a:buClr>
                <a:buFont typeface="Wingdings" pitchFamily="2" charset="2"/>
                <a:buChar char="§"/>
                <a:tabLst>
                  <a:tab pos="3490913" algn="r"/>
                  <a:tab pos="5997575" algn="r"/>
                </a:tabLst>
              </a:pPr>
              <a:endParaRPr lang="en-US" b="1" dirty="0">
                <a:latin typeface="+mj-lt"/>
              </a:endParaRPr>
            </a:p>
          </p:txBody>
        </p:sp>
        <p:sp>
          <p:nvSpPr>
            <p:cNvPr id="14347" name="Rectangle 217"/>
            <p:cNvSpPr>
              <a:spLocks noChangeArrowheads="1"/>
            </p:cNvSpPr>
            <p:nvPr/>
          </p:nvSpPr>
          <p:spPr bwMode="auto">
            <a:xfrm>
              <a:off x="4495800" y="2065338"/>
              <a:ext cx="3908425" cy="4487862"/>
            </a:xfrm>
            <a:prstGeom prst="rect">
              <a:avLst/>
            </a:prstGeom>
            <a:noFill/>
            <a:ln w="34925" algn="ctr">
              <a:solidFill>
                <a:srgbClr val="16679E"/>
              </a:solidFill>
              <a:miter lim="800000"/>
              <a:headEnd/>
              <a:tailEnd/>
            </a:ln>
            <a:effectLst/>
            <a:extLst>
              <a:ext uri="{909E8E84-426E-40DD-AFC4-6F175D3DCCD1}">
                <a14:hiddenFill xmlns:a14="http://schemas.microsoft.com/office/drawing/2010/main">
                  <a:solidFill>
                    <a:srgbClr val="3399FF">
                      <a:alpha val="30980"/>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3" name="TextBox 2"/>
            <p:cNvSpPr txBox="1"/>
            <p:nvPr/>
          </p:nvSpPr>
          <p:spPr>
            <a:xfrm>
              <a:off x="4526162" y="2172280"/>
              <a:ext cx="3876860" cy="646331"/>
            </a:xfrm>
            <a:prstGeom prst="rect">
              <a:avLst/>
            </a:prstGeom>
            <a:noFill/>
          </p:spPr>
          <p:txBody>
            <a:bodyPr wrap="square" rtlCol="0">
              <a:spAutoFit/>
            </a:bodyPr>
            <a:lstStyle/>
            <a:p>
              <a:pPr algn="ctr" eaLnBrk="0" hangingPunct="0"/>
              <a:r>
                <a:rPr lang="en-US" b="1" dirty="0">
                  <a:latin typeface="+mj-lt"/>
                </a:rPr>
                <a:t>New Gas Generation:</a:t>
              </a:r>
            </a:p>
            <a:p>
              <a:pPr algn="ctr" eaLnBrk="0" hangingPunct="0"/>
              <a:r>
                <a:rPr lang="en-US" b="1" dirty="0">
                  <a:latin typeface="+mj-lt"/>
                </a:rPr>
                <a:t>Over 4,344 MW Proposed</a:t>
              </a:r>
            </a:p>
          </p:txBody>
        </p:sp>
        <p:sp>
          <p:nvSpPr>
            <p:cNvPr id="17" name="Rectangle 56"/>
            <p:cNvSpPr>
              <a:spLocks noChangeArrowheads="1"/>
            </p:cNvSpPr>
            <p:nvPr/>
          </p:nvSpPr>
          <p:spPr bwMode="auto">
            <a:xfrm flipV="1">
              <a:off x="4862408" y="2773681"/>
              <a:ext cx="3204369" cy="45719"/>
            </a:xfrm>
            <a:prstGeom prst="rect">
              <a:avLst/>
            </a:prstGeom>
            <a:solidFill>
              <a:srgbClr val="16679E"/>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US"/>
            </a:p>
          </p:txBody>
        </p:sp>
      </p:grpSp>
      <p:sp>
        <p:nvSpPr>
          <p:cNvPr id="98509" name="Rectangle 205"/>
          <p:cNvSpPr>
            <a:spLocks noChangeArrowheads="1"/>
          </p:cNvSpPr>
          <p:nvPr/>
        </p:nvSpPr>
        <p:spPr bwMode="auto">
          <a:xfrm>
            <a:off x="166688" y="58556"/>
            <a:ext cx="600551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defRPr/>
            </a:pPr>
            <a:r>
              <a:rPr lang="en-US" sz="2800" b="1" dirty="0">
                <a:solidFill>
                  <a:schemeClr val="bg1"/>
                </a:solidFill>
                <a:effectLst>
                  <a:outerShdw blurRad="38100" dist="38100" dir="2700000" algn="tl">
                    <a:srgbClr val="000000">
                      <a:alpha val="43137"/>
                    </a:srgbClr>
                  </a:outerShdw>
                </a:effectLst>
                <a:latin typeface="+mj-lt"/>
                <a:ea typeface="MS PGothic" pitchFamily="34" charset="-128"/>
                <a:cs typeface="Arial" pitchFamily="34" charset="0"/>
              </a:rPr>
              <a:t>Generation Retirements and </a:t>
            </a:r>
          </a:p>
          <a:p>
            <a:pPr eaLnBrk="0" hangingPunct="0">
              <a:defRPr/>
            </a:pPr>
            <a:r>
              <a:rPr lang="en-US" sz="2800" b="1" dirty="0">
                <a:solidFill>
                  <a:schemeClr val="bg1"/>
                </a:solidFill>
                <a:effectLst>
                  <a:outerShdw blurRad="38100" dist="38100" dir="2700000" algn="tl">
                    <a:srgbClr val="000000">
                      <a:alpha val="43137"/>
                    </a:srgbClr>
                  </a:outerShdw>
                </a:effectLst>
                <a:latin typeface="+mj-lt"/>
                <a:ea typeface="MS PGothic" pitchFamily="34" charset="-128"/>
                <a:cs typeface="Arial" pitchFamily="34" charset="0"/>
              </a:rPr>
              <a:t>Proposed New Projects in New England</a:t>
            </a:r>
          </a:p>
        </p:txBody>
      </p:sp>
      <p:sp>
        <p:nvSpPr>
          <p:cNvPr id="14342" name="Text Box 212"/>
          <p:cNvSpPr txBox="1">
            <a:spLocks noChangeArrowheads="1"/>
          </p:cNvSpPr>
          <p:nvPr/>
        </p:nvSpPr>
        <p:spPr bwMode="auto">
          <a:xfrm>
            <a:off x="5105400" y="2958092"/>
            <a:ext cx="1009650" cy="3048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1400" b="1" dirty="0"/>
              <a:t>Fuel Type</a:t>
            </a:r>
          </a:p>
        </p:txBody>
      </p:sp>
      <p:sp>
        <p:nvSpPr>
          <p:cNvPr id="14343" name="Text Box 213"/>
          <p:cNvSpPr txBox="1">
            <a:spLocks noChangeArrowheads="1"/>
          </p:cNvSpPr>
          <p:nvPr/>
        </p:nvSpPr>
        <p:spPr bwMode="auto">
          <a:xfrm>
            <a:off x="7433730" y="2848882"/>
            <a:ext cx="1100670" cy="5232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algn="ctr" eaLnBrk="1" hangingPunct="1"/>
            <a:r>
              <a:rPr lang="en-US" sz="1400" b="1" dirty="0"/>
              <a:t>Capacity</a:t>
            </a:r>
            <a:br>
              <a:rPr lang="en-US" sz="1400" b="1" dirty="0"/>
            </a:br>
            <a:r>
              <a:rPr lang="en-US" sz="1400" b="1" dirty="0"/>
              <a:t>(MW)</a:t>
            </a:r>
          </a:p>
        </p:txBody>
      </p:sp>
      <p:grpSp>
        <p:nvGrpSpPr>
          <p:cNvPr id="5" name="Group 4"/>
          <p:cNvGrpSpPr/>
          <p:nvPr/>
        </p:nvGrpSpPr>
        <p:grpSpPr>
          <a:xfrm>
            <a:off x="381000" y="2038349"/>
            <a:ext cx="4255957" cy="4514850"/>
            <a:chOff x="285415" y="2038349"/>
            <a:chExt cx="4085432" cy="4514850"/>
          </a:xfrm>
        </p:grpSpPr>
        <p:sp>
          <p:nvSpPr>
            <p:cNvPr id="14345" name="Rectangle 215"/>
            <p:cNvSpPr>
              <a:spLocks noChangeArrowheads="1"/>
            </p:cNvSpPr>
            <p:nvPr/>
          </p:nvSpPr>
          <p:spPr bwMode="auto">
            <a:xfrm>
              <a:off x="285415" y="2133600"/>
              <a:ext cx="4085432"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b="1" dirty="0">
                  <a:latin typeface="+mj-lt"/>
                </a:rPr>
                <a:t>Generator Retirements:</a:t>
              </a:r>
            </a:p>
            <a:p>
              <a:pPr algn="ctr" eaLnBrk="0" hangingPunct="0"/>
              <a:r>
                <a:rPr lang="en-US" b="1" dirty="0">
                  <a:latin typeface="+mj-lt"/>
                </a:rPr>
                <a:t>3,230 MW Announced </a:t>
              </a:r>
              <a:endParaRPr lang="en-US" sz="1600" b="1" dirty="0"/>
            </a:p>
            <a:p>
              <a:pPr eaLnBrk="0" hangingPunct="0">
                <a:spcAft>
                  <a:spcPct val="45000"/>
                </a:spcAft>
              </a:pPr>
              <a:endParaRPr lang="en-US" sz="1600" b="1" dirty="0"/>
            </a:p>
            <a:p>
              <a:pPr marL="285750" indent="-285750" eaLnBrk="0" hangingPunct="0">
                <a:buClr>
                  <a:schemeClr val="accent2"/>
                </a:buClr>
                <a:buFont typeface="Wingdings" panose="05000000000000000000" pitchFamily="2" charset="2"/>
                <a:buChar char="§"/>
              </a:pPr>
              <a:endParaRPr lang="en-US" b="1" dirty="0">
                <a:latin typeface="+mj-lt"/>
              </a:endParaRPr>
            </a:p>
            <a:p>
              <a:pPr marL="285750" indent="-285750" eaLnBrk="0" hangingPunct="0">
                <a:buClr>
                  <a:schemeClr val="accent2"/>
                </a:buClr>
                <a:buFont typeface="Wingdings" panose="05000000000000000000" pitchFamily="2" charset="2"/>
                <a:buChar char="§"/>
              </a:pPr>
              <a:r>
                <a:rPr lang="en-US" b="1" dirty="0">
                  <a:latin typeface="+mj-lt"/>
                </a:rPr>
                <a:t>Coal/Oil</a:t>
              </a:r>
              <a:r>
                <a:rPr lang="en-US" dirty="0">
                  <a:latin typeface="+mj-lt"/>
                </a:rPr>
                <a:t> 		     2,284</a:t>
              </a:r>
            </a:p>
            <a:p>
              <a:pPr marL="800100" lvl="1" indent="-342900" eaLnBrk="0" hangingPunct="0">
                <a:buClr>
                  <a:schemeClr val="accent2"/>
                </a:buClr>
                <a:buFont typeface="Arial" panose="020B0604020202020204" pitchFamily="34" charset="0"/>
                <a:buChar char="•"/>
              </a:pPr>
              <a:r>
                <a:rPr lang="en-US" sz="1600" i="1" dirty="0">
                  <a:latin typeface="+mj-lt"/>
                </a:rPr>
                <a:t>Salem Harbor Station, NH</a:t>
              </a:r>
            </a:p>
            <a:p>
              <a:pPr marL="800100" lvl="1" indent="-342900" eaLnBrk="0" hangingPunct="0">
                <a:buClr>
                  <a:schemeClr val="accent2"/>
                </a:buClr>
                <a:buFont typeface="Arial" panose="020B0604020202020204" pitchFamily="34" charset="0"/>
                <a:buChar char="•"/>
              </a:pPr>
              <a:r>
                <a:rPr lang="en-US" sz="1600" i="1" dirty="0" err="1">
                  <a:latin typeface="+mj-lt"/>
                </a:rPr>
                <a:t>Brayton</a:t>
              </a:r>
              <a:r>
                <a:rPr lang="en-US" sz="1600" i="1" dirty="0">
                  <a:latin typeface="+mj-lt"/>
                </a:rPr>
                <a:t> Point Station, MA</a:t>
              </a:r>
            </a:p>
            <a:p>
              <a:pPr marL="285750" indent="-285750" eaLnBrk="0" hangingPunct="0">
                <a:spcBef>
                  <a:spcPts val="1200"/>
                </a:spcBef>
                <a:buClr>
                  <a:schemeClr val="accent2"/>
                </a:buClr>
                <a:buFont typeface="Wingdings" panose="05000000000000000000" pitchFamily="2" charset="2"/>
                <a:buChar char="§"/>
              </a:pPr>
              <a:r>
                <a:rPr lang="en-US" b="1" dirty="0">
                  <a:latin typeface="+mj-lt"/>
                </a:rPr>
                <a:t>Oil </a:t>
              </a:r>
              <a:r>
                <a:rPr lang="en-US" dirty="0">
                  <a:latin typeface="+mj-lt"/>
                </a:rPr>
                <a:t>			        342</a:t>
              </a:r>
            </a:p>
            <a:p>
              <a:pPr marL="742950" lvl="1" indent="-285750" eaLnBrk="0" hangingPunct="0">
                <a:spcAft>
                  <a:spcPts val="1200"/>
                </a:spcAft>
                <a:buClr>
                  <a:schemeClr val="accent2"/>
                </a:buClr>
                <a:buFont typeface="Arial" pitchFamily="34" charset="0"/>
                <a:buChar char="•"/>
              </a:pPr>
              <a:r>
                <a:rPr lang="en-US" sz="1600" i="1" dirty="0">
                  <a:latin typeface="+mj-lt"/>
                </a:rPr>
                <a:t>Norwalk Harbor Station, CT</a:t>
              </a:r>
            </a:p>
            <a:p>
              <a:pPr marL="342900" indent="-342900" eaLnBrk="0" hangingPunct="0">
                <a:buClr>
                  <a:schemeClr val="accent2"/>
                </a:buClr>
                <a:buFont typeface="Wingdings" pitchFamily="2" charset="2"/>
                <a:buChar char="§"/>
              </a:pPr>
              <a:r>
                <a:rPr lang="en-US" b="1" dirty="0">
                  <a:latin typeface="+mj-lt"/>
                </a:rPr>
                <a:t>Nuclear </a:t>
              </a:r>
              <a:r>
                <a:rPr lang="en-US" dirty="0">
                  <a:latin typeface="+mj-lt"/>
                </a:rPr>
                <a:t>		        604</a:t>
              </a:r>
            </a:p>
            <a:p>
              <a:pPr marL="800100" lvl="1" indent="-342900" eaLnBrk="0" hangingPunct="0">
                <a:buClr>
                  <a:schemeClr val="accent2"/>
                </a:buClr>
                <a:buFont typeface="Arial" panose="020B0604020202020204" pitchFamily="34" charset="0"/>
                <a:buChar char="•"/>
              </a:pPr>
              <a:r>
                <a:rPr lang="en-US" sz="1600" i="1" dirty="0">
                  <a:latin typeface="+mj-lt"/>
                </a:rPr>
                <a:t>Vermont Yankee Station, VT</a:t>
              </a:r>
            </a:p>
            <a:p>
              <a:pPr marL="342900" indent="-342900" algn="ctr" eaLnBrk="0" hangingPunct="0">
                <a:spcBef>
                  <a:spcPts val="600"/>
                </a:spcBef>
                <a:spcAft>
                  <a:spcPct val="45000"/>
                </a:spcAft>
              </a:pPr>
              <a:endParaRPr lang="en-US" sz="1600" dirty="0">
                <a:latin typeface="+mj-lt"/>
              </a:endParaRPr>
            </a:p>
            <a:p>
              <a:pPr marL="342900" indent="-342900" eaLnBrk="0" hangingPunct="0">
                <a:spcBef>
                  <a:spcPts val="600"/>
                </a:spcBef>
                <a:spcAft>
                  <a:spcPct val="45000"/>
                </a:spcAft>
              </a:pPr>
              <a:r>
                <a:rPr lang="en-US" b="1" dirty="0">
                  <a:latin typeface="+mj-lt"/>
                </a:rPr>
                <a:t>  Up to 8,000 MW potential longer term</a:t>
              </a:r>
            </a:p>
          </p:txBody>
        </p:sp>
        <p:sp>
          <p:nvSpPr>
            <p:cNvPr id="14344" name="Rectangle 56"/>
            <p:cNvSpPr>
              <a:spLocks noChangeArrowheads="1"/>
            </p:cNvSpPr>
            <p:nvPr/>
          </p:nvSpPr>
          <p:spPr bwMode="auto">
            <a:xfrm flipV="1">
              <a:off x="431709" y="2773680"/>
              <a:ext cx="3471712" cy="45719"/>
            </a:xfrm>
            <a:prstGeom prst="rect">
              <a:avLst/>
            </a:prstGeom>
            <a:solidFill>
              <a:srgbClr val="16679E"/>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endParaRPr lang="en-US"/>
            </a:p>
          </p:txBody>
        </p:sp>
        <p:sp>
          <p:nvSpPr>
            <p:cNvPr id="14346" name="Rectangle 216"/>
            <p:cNvSpPr>
              <a:spLocks noChangeArrowheads="1"/>
            </p:cNvSpPr>
            <p:nvPr/>
          </p:nvSpPr>
          <p:spPr bwMode="auto">
            <a:xfrm>
              <a:off x="285415" y="2038349"/>
              <a:ext cx="3803637" cy="4514850"/>
            </a:xfrm>
            <a:prstGeom prst="rect">
              <a:avLst/>
            </a:prstGeom>
            <a:noFill/>
            <a:ln w="34925" algn="ctr">
              <a:solidFill>
                <a:srgbClr val="16679E"/>
              </a:solidFill>
              <a:miter lim="800000"/>
              <a:headEnd/>
              <a:tailEnd/>
            </a:ln>
            <a:effectLst/>
            <a:extLst>
              <a:ext uri="{909E8E84-426E-40DD-AFC4-6F175D3DCCD1}">
                <a14:hiddenFill xmlns:a14="http://schemas.microsoft.com/office/drawing/2010/main">
                  <a:solidFill>
                    <a:srgbClr val="FF6600">
                      <a:alpha val="45097"/>
                    </a:srgbClr>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en-US"/>
            </a:p>
          </p:txBody>
        </p:sp>
      </p:grpSp>
      <p:sp>
        <p:nvSpPr>
          <p:cNvPr id="15" name="TextBox 14"/>
          <p:cNvSpPr txBox="1"/>
          <p:nvPr/>
        </p:nvSpPr>
        <p:spPr>
          <a:xfrm>
            <a:off x="117180" y="1066800"/>
            <a:ext cx="4150020" cy="769441"/>
          </a:xfrm>
          <a:prstGeom prst="rect">
            <a:avLst/>
          </a:prstGeom>
          <a:noFill/>
        </p:spPr>
        <p:txBody>
          <a:bodyPr wrap="square" rtlCol="0">
            <a:spAutoFit/>
          </a:bodyPr>
          <a:lstStyle/>
          <a:p>
            <a:pPr algn="r"/>
            <a:r>
              <a:rPr lang="en-US" sz="2200" b="1" dirty="0"/>
              <a:t>Reliance on natural gas is growing</a:t>
            </a:r>
            <a:endParaRPr lang="en-US" sz="2000" b="1" dirty="0"/>
          </a:p>
        </p:txBody>
      </p:sp>
      <p:sp>
        <p:nvSpPr>
          <p:cNvPr id="18" name="Text Box 212"/>
          <p:cNvSpPr txBox="1">
            <a:spLocks noChangeArrowheads="1"/>
          </p:cNvSpPr>
          <p:nvPr/>
        </p:nvSpPr>
        <p:spPr bwMode="auto">
          <a:xfrm>
            <a:off x="762000" y="2846413"/>
            <a:ext cx="1009650" cy="3048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eaLnBrk="1" hangingPunct="1"/>
            <a:r>
              <a:rPr lang="en-US" sz="1400" b="1" dirty="0"/>
              <a:t>Fuel Type</a:t>
            </a:r>
          </a:p>
        </p:txBody>
      </p:sp>
      <p:sp>
        <p:nvSpPr>
          <p:cNvPr id="19" name="Text Box 213"/>
          <p:cNvSpPr txBox="1">
            <a:spLocks noChangeArrowheads="1"/>
          </p:cNvSpPr>
          <p:nvPr/>
        </p:nvSpPr>
        <p:spPr bwMode="auto">
          <a:xfrm>
            <a:off x="3166530" y="2819400"/>
            <a:ext cx="1100670" cy="52322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000">
                <a:solidFill>
                  <a:srgbClr val="292929"/>
                </a:solidFill>
                <a:latin typeface="Arial" pitchFamily="34" charset="0"/>
                <a:ea typeface="ＭＳ Ｐゴシック" pitchFamily="34" charset="-128"/>
              </a:defRPr>
            </a:lvl1pPr>
            <a:lvl2pPr marL="742950" indent="-285750" eaLnBrk="0" hangingPunct="0">
              <a:defRPr sz="2000">
                <a:solidFill>
                  <a:srgbClr val="292929"/>
                </a:solidFill>
                <a:latin typeface="Arial" pitchFamily="34" charset="0"/>
                <a:ea typeface="ＭＳ Ｐゴシック" pitchFamily="34" charset="-128"/>
              </a:defRPr>
            </a:lvl2pPr>
            <a:lvl3pPr marL="1143000" indent="-228600" eaLnBrk="0" hangingPunct="0">
              <a:defRPr sz="2000">
                <a:solidFill>
                  <a:srgbClr val="292929"/>
                </a:solidFill>
                <a:latin typeface="Arial" pitchFamily="34" charset="0"/>
                <a:ea typeface="ＭＳ Ｐゴシック" pitchFamily="34" charset="-128"/>
              </a:defRPr>
            </a:lvl3pPr>
            <a:lvl4pPr marL="1600200" indent="-228600" eaLnBrk="0" hangingPunct="0">
              <a:defRPr sz="2000">
                <a:solidFill>
                  <a:srgbClr val="292929"/>
                </a:solidFill>
                <a:latin typeface="Arial" pitchFamily="34" charset="0"/>
                <a:ea typeface="ＭＳ Ｐゴシック" pitchFamily="34" charset="-128"/>
              </a:defRPr>
            </a:lvl4pPr>
            <a:lvl5pPr marL="2057400" indent="-228600" eaLnBrk="0" hangingPunct="0">
              <a:defRPr sz="2000">
                <a:solidFill>
                  <a:srgbClr val="292929"/>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292929"/>
                </a:solidFill>
                <a:latin typeface="Arial" pitchFamily="34" charset="0"/>
                <a:ea typeface="ＭＳ Ｐゴシック" pitchFamily="34" charset="-128"/>
              </a:defRPr>
            </a:lvl9pPr>
          </a:lstStyle>
          <a:p>
            <a:pPr algn="ctr" eaLnBrk="1" hangingPunct="1"/>
            <a:r>
              <a:rPr lang="en-US" sz="1400" b="1" dirty="0"/>
              <a:t>Capacity</a:t>
            </a:r>
            <a:br>
              <a:rPr lang="en-US" sz="1400" b="1" dirty="0"/>
            </a:br>
            <a:r>
              <a:rPr lang="en-US" sz="1400" b="1" dirty="0"/>
              <a:t>(MW)</a:t>
            </a:r>
          </a:p>
        </p:txBody>
      </p:sp>
      <p:sp>
        <p:nvSpPr>
          <p:cNvPr id="7" name="Slide Number Placeholder 6"/>
          <p:cNvSpPr>
            <a:spLocks noGrp="1"/>
          </p:cNvSpPr>
          <p:nvPr>
            <p:ph type="sldNum" sz="quarter" idx="12"/>
          </p:nvPr>
        </p:nvSpPr>
        <p:spPr>
          <a:xfrm>
            <a:off x="6553200" y="6492875"/>
            <a:ext cx="2133600" cy="365125"/>
          </a:xfrm>
        </p:spPr>
        <p:txBody>
          <a:bodyPr/>
          <a:lstStyle/>
          <a:p>
            <a:fld id="{DE30DFA2-29E7-4B59-87B0-F6DF120A1069}" type="slidenum">
              <a:rPr lang="en-US" smtClean="0"/>
              <a:t>7</a:t>
            </a:fld>
            <a:endParaRPr lang="en-US" dirty="0"/>
          </a:p>
        </p:txBody>
      </p:sp>
    </p:spTree>
    <p:extLst>
      <p:ext uri="{BB962C8B-B14F-4D97-AF65-F5344CB8AC3E}">
        <p14:creationId xmlns:p14="http://schemas.microsoft.com/office/powerpoint/2010/main" val="2350633378"/>
      </p:ext>
    </p:extLst>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6200001"/>
            <a:ext cx="1143000" cy="276999"/>
          </a:xfrm>
          <a:prstGeom prst="rect">
            <a:avLst/>
          </a:prstGeom>
          <a:gradFill>
            <a:gsLst>
              <a:gs pos="0">
                <a:schemeClr val="tx2">
                  <a:lumMod val="75000"/>
                </a:schemeClr>
              </a:gs>
              <a:gs pos="50000">
                <a:schemeClr val="accent1">
                  <a:tint val="44500"/>
                  <a:satMod val="160000"/>
                </a:schemeClr>
              </a:gs>
              <a:gs pos="100000">
                <a:schemeClr val="accent1">
                  <a:tint val="23500"/>
                  <a:satMod val="160000"/>
                </a:schemeClr>
              </a:gs>
            </a:gsLst>
            <a:lin ang="5400000" scaled="0"/>
          </a:gradFill>
          <a:ln>
            <a:solidFill>
              <a:schemeClr val="tx2">
                <a:lumMod val="50000"/>
              </a:schemeClr>
            </a:solidFill>
          </a:ln>
        </p:spPr>
        <p:txBody>
          <a:bodyPr wrap="square" rtlCol="0">
            <a:spAutoFit/>
          </a:bodyPr>
          <a:lstStyle/>
          <a:p>
            <a:pPr algn="ctr"/>
            <a:r>
              <a:rPr lang="en-US" sz="1200" b="1" dirty="0"/>
              <a:t>Connecticut</a:t>
            </a:r>
          </a:p>
        </p:txBody>
      </p:sp>
      <p:sp>
        <p:nvSpPr>
          <p:cNvPr id="5" name="TextBox 4"/>
          <p:cNvSpPr txBox="1"/>
          <p:nvPr/>
        </p:nvSpPr>
        <p:spPr>
          <a:xfrm>
            <a:off x="5638800" y="6200001"/>
            <a:ext cx="2286000" cy="276999"/>
          </a:xfrm>
          <a:prstGeom prst="rect">
            <a:avLst/>
          </a:prstGeom>
          <a:gradFill flip="none" rotWithShape="1">
            <a:gsLst>
              <a:gs pos="0">
                <a:schemeClr val="accent3">
                  <a:lumMod val="75000"/>
                </a:schemeClr>
              </a:gs>
              <a:gs pos="50000">
                <a:schemeClr val="accent3">
                  <a:lumMod val="60000"/>
                  <a:lumOff val="40000"/>
                </a:schemeClr>
              </a:gs>
              <a:gs pos="100000">
                <a:schemeClr val="accent3">
                  <a:lumMod val="60000"/>
                  <a:lumOff val="40000"/>
                </a:schemeClr>
              </a:gs>
            </a:gsLst>
            <a:lin ang="5400000" scaled="1"/>
            <a:tileRect/>
          </a:gradFill>
          <a:ln>
            <a:solidFill>
              <a:schemeClr val="accent3">
                <a:lumMod val="50000"/>
              </a:schemeClr>
            </a:solidFill>
          </a:ln>
        </p:spPr>
        <p:txBody>
          <a:bodyPr wrap="square" rtlCol="0">
            <a:spAutoFit/>
          </a:bodyPr>
          <a:lstStyle/>
          <a:p>
            <a:pPr algn="ctr"/>
            <a:r>
              <a:rPr lang="en-US" sz="1200" b="1" dirty="0"/>
              <a:t>New Hampshire</a:t>
            </a:r>
          </a:p>
        </p:txBody>
      </p:sp>
      <p:sp>
        <p:nvSpPr>
          <p:cNvPr id="6" name="TextBox 5"/>
          <p:cNvSpPr txBox="1"/>
          <p:nvPr/>
        </p:nvSpPr>
        <p:spPr>
          <a:xfrm>
            <a:off x="3048000" y="6200001"/>
            <a:ext cx="2362200" cy="276999"/>
          </a:xfrm>
          <a:prstGeom prst="rect">
            <a:avLst/>
          </a:prstGeom>
          <a:gradFill flip="none" rotWithShape="1">
            <a:gsLst>
              <a:gs pos="0">
                <a:schemeClr val="accent6">
                  <a:lumMod val="75000"/>
                </a:schemeClr>
              </a:gs>
              <a:gs pos="100000">
                <a:schemeClr val="accent6">
                  <a:lumMod val="40000"/>
                  <a:lumOff val="60000"/>
                </a:schemeClr>
              </a:gs>
              <a:gs pos="50000">
                <a:schemeClr val="accent6">
                  <a:lumMod val="60000"/>
                  <a:lumOff val="40000"/>
                </a:schemeClr>
              </a:gs>
              <a:gs pos="100000">
                <a:schemeClr val="accent1">
                  <a:tint val="23500"/>
                  <a:satMod val="160000"/>
                </a:schemeClr>
              </a:gs>
            </a:gsLst>
            <a:lin ang="5400000" scaled="1"/>
            <a:tileRect/>
          </a:gradFill>
          <a:ln>
            <a:solidFill>
              <a:schemeClr val="accent6">
                <a:lumMod val="50000"/>
              </a:schemeClr>
            </a:solidFill>
          </a:ln>
        </p:spPr>
        <p:txBody>
          <a:bodyPr wrap="square" rtlCol="0">
            <a:spAutoFit/>
          </a:bodyPr>
          <a:lstStyle/>
          <a:p>
            <a:pPr algn="ctr"/>
            <a:r>
              <a:rPr lang="en-US" sz="1200" b="1" dirty="0"/>
              <a:t>Massachusetts</a:t>
            </a:r>
          </a:p>
        </p:txBody>
      </p:sp>
      <p:sp>
        <p:nvSpPr>
          <p:cNvPr id="7" name="Rectangle 2"/>
          <p:cNvSpPr txBox="1">
            <a:spLocks noChangeArrowheads="1"/>
          </p:cNvSpPr>
          <p:nvPr/>
        </p:nvSpPr>
        <p:spPr>
          <a:xfrm>
            <a:off x="76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bg1"/>
                </a:solidFill>
                <a:effectLst>
                  <a:outerShdw blurRad="38100" dist="38100" dir="2700000" algn="tl">
                    <a:srgbClr val="000000">
                      <a:alpha val="43137"/>
                    </a:srgbClr>
                  </a:outerShdw>
                </a:effectLst>
                <a:ea typeface="MS PGothic" pitchFamily="34" charset="-128"/>
              </a:rPr>
              <a:t>The Impact</a:t>
            </a:r>
          </a:p>
        </p:txBody>
      </p:sp>
      <p:sp>
        <p:nvSpPr>
          <p:cNvPr id="8" name="Rectangle 11"/>
          <p:cNvSpPr txBox="1">
            <a:spLocks noChangeArrowheads="1"/>
          </p:cNvSpPr>
          <p:nvPr/>
        </p:nvSpPr>
        <p:spPr>
          <a:xfrm>
            <a:off x="0" y="829469"/>
            <a:ext cx="45339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n-US" sz="2100" b="1" dirty="0">
                <a:latin typeface="+mn-lt"/>
                <a:ea typeface="MS PGothic" pitchFamily="34" charset="-128"/>
              </a:rPr>
              <a:t>Higher electric prices are a reality for New England this winter</a:t>
            </a:r>
          </a:p>
        </p:txBody>
      </p:sp>
      <p:sp>
        <p:nvSpPr>
          <p:cNvPr id="10" name="TextBox 9"/>
          <p:cNvSpPr txBox="1"/>
          <p:nvPr/>
        </p:nvSpPr>
        <p:spPr>
          <a:xfrm>
            <a:off x="990600" y="1981200"/>
            <a:ext cx="762000" cy="246221"/>
          </a:xfrm>
          <a:prstGeom prst="rect">
            <a:avLst/>
          </a:prstGeom>
          <a:noFill/>
        </p:spPr>
        <p:txBody>
          <a:bodyPr wrap="square" rtlCol="0">
            <a:spAutoFit/>
          </a:bodyPr>
          <a:lstStyle/>
          <a:p>
            <a:r>
              <a:rPr lang="en-US" sz="1000" b="1" dirty="0"/>
              <a:t>per kwh</a:t>
            </a:r>
          </a:p>
        </p:txBody>
      </p:sp>
      <p:grpSp>
        <p:nvGrpSpPr>
          <p:cNvPr id="39" name="Group 38"/>
          <p:cNvGrpSpPr/>
          <p:nvPr/>
        </p:nvGrpSpPr>
        <p:grpSpPr>
          <a:xfrm>
            <a:off x="7391400" y="1524000"/>
            <a:ext cx="918358" cy="263843"/>
            <a:chOff x="3352800" y="2089705"/>
            <a:chExt cx="918358" cy="263843"/>
          </a:xfrm>
        </p:grpSpPr>
        <p:grpSp>
          <p:nvGrpSpPr>
            <p:cNvPr id="28" name="Group 27"/>
            <p:cNvGrpSpPr/>
            <p:nvPr/>
          </p:nvGrpSpPr>
          <p:grpSpPr>
            <a:xfrm>
              <a:off x="3352800" y="2089705"/>
              <a:ext cx="304800" cy="257969"/>
              <a:chOff x="5715000" y="1295400"/>
              <a:chExt cx="304800" cy="257969"/>
            </a:xfrm>
          </p:grpSpPr>
          <p:sp>
            <p:nvSpPr>
              <p:cNvPr id="25" name="Rectangle 24"/>
              <p:cNvSpPr/>
              <p:nvPr/>
            </p:nvSpPr>
            <p:spPr>
              <a:xfrm>
                <a:off x="5715000" y="1295400"/>
                <a:ext cx="304800" cy="10556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715000" y="1371600"/>
                <a:ext cx="304800" cy="10556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15000" y="1447800"/>
                <a:ext cx="304800" cy="10556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3585358" y="2107327"/>
              <a:ext cx="685800" cy="246221"/>
            </a:xfrm>
            <a:prstGeom prst="rect">
              <a:avLst/>
            </a:prstGeom>
            <a:noFill/>
          </p:spPr>
          <p:txBody>
            <a:bodyPr wrap="square" rtlCol="0">
              <a:spAutoFit/>
            </a:bodyPr>
            <a:lstStyle/>
            <a:p>
              <a:r>
                <a:rPr lang="en-US" sz="1000" dirty="0"/>
                <a:t>- old rate</a:t>
              </a:r>
            </a:p>
          </p:txBody>
        </p:sp>
      </p:grpSp>
      <p:grpSp>
        <p:nvGrpSpPr>
          <p:cNvPr id="40" name="Group 39"/>
          <p:cNvGrpSpPr/>
          <p:nvPr/>
        </p:nvGrpSpPr>
        <p:grpSpPr>
          <a:xfrm>
            <a:off x="7391400" y="1847858"/>
            <a:ext cx="1066800" cy="266621"/>
            <a:chOff x="4572000" y="2095579"/>
            <a:chExt cx="1066800" cy="266621"/>
          </a:xfrm>
        </p:grpSpPr>
        <p:grpSp>
          <p:nvGrpSpPr>
            <p:cNvPr id="29" name="Group 28"/>
            <p:cNvGrpSpPr/>
            <p:nvPr/>
          </p:nvGrpSpPr>
          <p:grpSpPr>
            <a:xfrm>
              <a:off x="4572000" y="2095579"/>
              <a:ext cx="304800" cy="257969"/>
              <a:chOff x="5715000" y="1295400"/>
              <a:chExt cx="304800" cy="257969"/>
            </a:xfrm>
          </p:grpSpPr>
          <p:sp>
            <p:nvSpPr>
              <p:cNvPr id="30" name="Rectangle 29"/>
              <p:cNvSpPr/>
              <p:nvPr/>
            </p:nvSpPr>
            <p:spPr>
              <a:xfrm>
                <a:off x="5715000" y="1295400"/>
                <a:ext cx="304800" cy="10556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715000" y="1371600"/>
                <a:ext cx="304800" cy="10556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715000" y="1447800"/>
                <a:ext cx="304800" cy="10556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4800600" y="2115979"/>
              <a:ext cx="838200" cy="246221"/>
            </a:xfrm>
            <a:prstGeom prst="rect">
              <a:avLst/>
            </a:prstGeom>
            <a:noFill/>
          </p:spPr>
          <p:txBody>
            <a:bodyPr wrap="square" rtlCol="0">
              <a:spAutoFit/>
            </a:bodyPr>
            <a:lstStyle/>
            <a:p>
              <a:r>
                <a:rPr lang="en-US" sz="1000" dirty="0"/>
                <a:t>- new rate</a:t>
              </a:r>
            </a:p>
          </p:txBody>
        </p:sp>
      </p:grpSp>
      <p:sp>
        <p:nvSpPr>
          <p:cNvPr id="21" name="Slide Number Placeholder 20"/>
          <p:cNvSpPr>
            <a:spLocks noGrp="1"/>
          </p:cNvSpPr>
          <p:nvPr>
            <p:ph type="sldNum" sz="quarter" idx="12"/>
          </p:nvPr>
        </p:nvSpPr>
        <p:spPr/>
        <p:txBody>
          <a:bodyPr/>
          <a:lstStyle/>
          <a:p>
            <a:fld id="{DE30DFA2-29E7-4B59-87B0-F6DF120A1069}" type="slidenum">
              <a:rPr lang="en-US" smtClean="0"/>
              <a:t>8</a:t>
            </a:fld>
            <a:endParaRPr lang="en-US" dirty="0"/>
          </a:p>
        </p:txBody>
      </p:sp>
      <p:sp>
        <p:nvSpPr>
          <p:cNvPr id="2" name="TextBox 1"/>
          <p:cNvSpPr txBox="1"/>
          <p:nvPr/>
        </p:nvSpPr>
        <p:spPr>
          <a:xfrm>
            <a:off x="2381250" y="1905000"/>
            <a:ext cx="5048250" cy="369332"/>
          </a:xfrm>
          <a:prstGeom prst="rect">
            <a:avLst/>
          </a:prstGeom>
          <a:noFill/>
        </p:spPr>
        <p:txBody>
          <a:bodyPr wrap="square" rtlCol="0">
            <a:spAutoFit/>
          </a:bodyPr>
          <a:lstStyle/>
          <a:p>
            <a:r>
              <a:rPr lang="en-US" i="1" dirty="0">
                <a:solidFill>
                  <a:schemeClr val="tx1">
                    <a:lumMod val="50000"/>
                    <a:lumOff val="50000"/>
                  </a:schemeClr>
                </a:solidFill>
              </a:rPr>
              <a:t>Residential data for illustration purposes only</a:t>
            </a:r>
          </a:p>
        </p:txBody>
      </p:sp>
      <p:graphicFrame>
        <p:nvGraphicFramePr>
          <p:cNvPr id="36" name="Chart 35"/>
          <p:cNvGraphicFramePr>
            <a:graphicFrameLocks/>
          </p:cNvGraphicFramePr>
          <p:nvPr>
            <p:extLst>
              <p:ext uri="{D42A27DB-BD31-4B8C-83A1-F6EECF244321}">
                <p14:modId xmlns:p14="http://schemas.microsoft.com/office/powerpoint/2010/main" val="1853244170"/>
              </p:ext>
            </p:extLst>
          </p:nvPr>
        </p:nvGraphicFramePr>
        <p:xfrm>
          <a:off x="948928" y="2248780"/>
          <a:ext cx="7169944" cy="4012644"/>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p:cNvSpPr txBox="1"/>
          <p:nvPr/>
        </p:nvSpPr>
        <p:spPr>
          <a:xfrm>
            <a:off x="5886450" y="3724275"/>
            <a:ext cx="228600" cy="369332"/>
          </a:xfrm>
          <a:prstGeom prst="rect">
            <a:avLst/>
          </a:prstGeom>
          <a:noFill/>
        </p:spPr>
        <p:txBody>
          <a:bodyPr wrap="square" rtlCol="0">
            <a:spAutoFit/>
          </a:bodyPr>
          <a:lstStyle/>
          <a:p>
            <a:r>
              <a:rPr lang="en-US" dirty="0">
                <a:solidFill>
                  <a:schemeClr val="accent3">
                    <a:lumMod val="75000"/>
                  </a:schemeClr>
                </a:solidFill>
                <a:effectLst>
                  <a:outerShdw blurRad="38100" dist="38100" dir="2700000" algn="tl">
                    <a:srgbClr val="000000">
                      <a:alpha val="43137"/>
                    </a:srgbClr>
                  </a:outerShdw>
                </a:effectLst>
              </a:rPr>
              <a:t>*</a:t>
            </a:r>
          </a:p>
        </p:txBody>
      </p:sp>
      <p:sp>
        <p:nvSpPr>
          <p:cNvPr id="23" name="TextBox 22"/>
          <p:cNvSpPr txBox="1"/>
          <p:nvPr/>
        </p:nvSpPr>
        <p:spPr>
          <a:xfrm>
            <a:off x="5400675" y="5921454"/>
            <a:ext cx="838200" cy="276999"/>
          </a:xfrm>
          <a:prstGeom prst="rect">
            <a:avLst/>
          </a:prstGeom>
          <a:noFill/>
        </p:spPr>
        <p:txBody>
          <a:bodyPr wrap="square" rtlCol="0">
            <a:spAutoFit/>
          </a:bodyPr>
          <a:lstStyle/>
          <a:p>
            <a:r>
              <a:rPr lang="en-US" sz="1200" dirty="0">
                <a:solidFill>
                  <a:schemeClr val="accent3">
                    <a:lumMod val="75000"/>
                  </a:schemeClr>
                </a:solidFill>
                <a:effectLst>
                  <a:outerShdw blurRad="38100" dist="38100" dir="2700000" algn="tl">
                    <a:srgbClr val="000000">
                      <a:alpha val="43137"/>
                    </a:srgbClr>
                  </a:outerShdw>
                </a:effectLst>
              </a:rPr>
              <a:t>*</a:t>
            </a:r>
            <a:r>
              <a:rPr lang="en-US" sz="1200" dirty="0"/>
              <a:t> </a:t>
            </a:r>
            <a:r>
              <a:rPr lang="en-US" sz="1100" i="1" dirty="0">
                <a:solidFill>
                  <a:schemeClr val="tx1">
                    <a:lumMod val="50000"/>
                    <a:lumOff val="50000"/>
                  </a:schemeClr>
                </a:solidFill>
              </a:rPr>
              <a:t>estimate</a:t>
            </a:r>
          </a:p>
        </p:txBody>
      </p:sp>
    </p:spTree>
    <p:extLst>
      <p:ext uri="{BB962C8B-B14F-4D97-AF65-F5344CB8AC3E}">
        <p14:creationId xmlns:p14="http://schemas.microsoft.com/office/powerpoint/2010/main" val="4112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E30DFA2-29E7-4B59-87B0-F6DF120A1069}" type="slidenum">
              <a:rPr lang="en-US" smtClean="0"/>
              <a:t>9</a:t>
            </a:fld>
            <a:endParaRPr lang="en-US"/>
          </a:p>
        </p:txBody>
      </p:sp>
      <p:sp>
        <p:nvSpPr>
          <p:cNvPr id="5" name="Rectangle 2"/>
          <p:cNvSpPr txBox="1">
            <a:spLocks noChangeArrowheads="1"/>
          </p:cNvSpPr>
          <p:nvPr/>
        </p:nvSpPr>
        <p:spPr>
          <a:xfrm>
            <a:off x="76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a:solidFill>
                  <a:schemeClr val="bg1"/>
                </a:solidFill>
                <a:effectLst>
                  <a:outerShdw blurRad="38100" dist="38100" dir="2700000" algn="tl">
                    <a:srgbClr val="000000">
                      <a:alpha val="43137"/>
                    </a:srgbClr>
                  </a:outerShdw>
                </a:effectLst>
                <a:ea typeface="MS PGothic" pitchFamily="34" charset="-128"/>
              </a:rPr>
              <a:t>Energy Service Costs</a:t>
            </a:r>
          </a:p>
        </p:txBody>
      </p:sp>
      <p:sp>
        <p:nvSpPr>
          <p:cNvPr id="6" name="Rectangle 4"/>
          <p:cNvSpPr txBox="1">
            <a:spLocks noChangeArrowheads="1"/>
          </p:cNvSpPr>
          <p:nvPr/>
        </p:nvSpPr>
        <p:spPr>
          <a:xfrm>
            <a:off x="-76200" y="1066800"/>
            <a:ext cx="4495800" cy="8239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2060"/>
              </a:buClr>
              <a:buFont typeface="Wingdings" panose="05000000000000000000" pitchFamily="2" charset="2"/>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ts val="0"/>
              </a:spcBef>
              <a:buClr>
                <a:schemeClr val="accent2"/>
              </a:buClr>
              <a:buFont typeface="Wingdings" panose="05000000000000000000" pitchFamily="2" charset="2"/>
              <a:buNone/>
            </a:pPr>
            <a:r>
              <a:rPr lang="en-US" sz="2000" b="1" dirty="0"/>
              <a:t> Energy costs are the largest portion of a CL&amp;P business customer’s bill</a:t>
            </a:r>
          </a:p>
        </p:txBody>
      </p:sp>
      <p:graphicFrame>
        <p:nvGraphicFramePr>
          <p:cNvPr id="8" name="Chart 7"/>
          <p:cNvGraphicFramePr>
            <a:graphicFrameLocks/>
          </p:cNvGraphicFramePr>
          <p:nvPr>
            <p:extLst>
              <p:ext uri="{D42A27DB-BD31-4B8C-83A1-F6EECF244321}">
                <p14:modId xmlns:p14="http://schemas.microsoft.com/office/powerpoint/2010/main" val="2385223406"/>
              </p:ext>
            </p:extLst>
          </p:nvPr>
        </p:nvGraphicFramePr>
        <p:xfrm>
          <a:off x="1524000" y="1676400"/>
          <a:ext cx="6319837" cy="4867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971800" y="3733800"/>
            <a:ext cx="1676400" cy="646331"/>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Generation</a:t>
            </a:r>
          </a:p>
          <a:p>
            <a:pPr algn="ctr"/>
            <a:r>
              <a:rPr lang="en-US" b="1" dirty="0">
                <a:effectLst>
                  <a:outerShdw blurRad="38100" dist="38100" dir="2700000" algn="tl">
                    <a:srgbClr val="000000">
                      <a:alpha val="43137"/>
                    </a:srgbClr>
                  </a:outerShdw>
                </a:effectLst>
              </a:rPr>
              <a:t>63%</a:t>
            </a:r>
          </a:p>
        </p:txBody>
      </p:sp>
    </p:spTree>
    <p:extLst>
      <p:ext uri="{BB962C8B-B14F-4D97-AF65-F5344CB8AC3E}">
        <p14:creationId xmlns:p14="http://schemas.microsoft.com/office/powerpoint/2010/main" val="27496485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402"/>
  <p:tag name="IGNORESIZENONCOMPLIANCE" val="0"/>
  <p:tag name="SIZEWIDTH" val="336"/>
  <p:tag name="SIZEHEIGHT" val="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7837</TotalTime>
  <Words>1007</Words>
  <Application>Microsoft Office PowerPoint</Application>
  <PresentationFormat>On-screen Show (4:3)</PresentationFormat>
  <Paragraphs>239</Paragraphs>
  <Slides>21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MS PGothic</vt:lpstr>
      <vt:lpstr>Arial</vt:lpstr>
      <vt:lpstr>Calibri</vt:lpstr>
      <vt:lpstr>Cambria</vt:lpstr>
      <vt:lpstr>Noteworthy Bold</vt:lpstr>
      <vt:lpstr>Times</vt:lpstr>
      <vt:lpstr>Wingdings</vt:lpstr>
      <vt:lpstr>Office Theme</vt:lpstr>
      <vt:lpstr>Preparing for Winter Energy Costs Challenges and Solutions</vt:lpstr>
      <vt:lpstr>Kevin Charette</vt:lpstr>
      <vt:lpstr>PowerPoint Presentation</vt:lpstr>
      <vt:lpstr>James Daly</vt:lpstr>
      <vt:lpstr>What’s happening?</vt:lpstr>
      <vt:lpstr>Dependence on natural gas has more than tripled since 2000</vt:lpstr>
      <vt:lpstr>PowerPoint Presentation</vt:lpstr>
      <vt:lpstr>PowerPoint Presentation</vt:lpstr>
      <vt:lpstr>PowerPoint Presentation</vt:lpstr>
      <vt:lpstr>Natural Gas Pipeline Constraints: The Bottom Line</vt:lpstr>
      <vt:lpstr>New England Governors’ response</vt:lpstr>
      <vt:lpstr>Solving These Challenges</vt:lpstr>
      <vt:lpstr>Diversifying Electric Supplies</vt:lpstr>
      <vt:lpstr>Access Northeast </vt:lpstr>
      <vt:lpstr>Matt Gibbs</vt:lpstr>
      <vt:lpstr>There are many programs available  to help you manage costs</vt:lpstr>
      <vt:lpstr>Small Business Solutions</vt:lpstr>
      <vt:lpstr>Commercial and Municipal Businesses</vt:lpstr>
      <vt:lpstr>Industrial Facilities</vt:lpstr>
      <vt:lpstr>Prepare now through energy efficiency programs</vt:lpstr>
      <vt:lpstr>PowerPoint Presentation</vt:lpstr>
    </vt:vector>
  </TitlesOfParts>
  <Company>Northeast Utilities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Janine M Saunders</dc:creator>
  <cp:lastModifiedBy>Janine King</cp:lastModifiedBy>
  <cp:revision>165</cp:revision>
  <dcterms:created xsi:type="dcterms:W3CDTF">2014-11-23T13:43:21Z</dcterms:created>
  <dcterms:modified xsi:type="dcterms:W3CDTF">2018-05-14T03:43:25Z</dcterms:modified>
</cp:coreProperties>
</file>